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8" r:id="rId2"/>
    <p:sldId id="258" r:id="rId3"/>
    <p:sldId id="259" r:id="rId4"/>
    <p:sldId id="287" r:id="rId5"/>
    <p:sldId id="289" r:id="rId6"/>
    <p:sldId id="293" r:id="rId7"/>
    <p:sldId id="290" r:id="rId8"/>
    <p:sldId id="292" r:id="rId9"/>
    <p:sldId id="294" r:id="rId10"/>
    <p:sldId id="286" r:id="rId11"/>
    <p:sldId id="279" r:id="rId12"/>
    <p:sldId id="282" r:id="rId13"/>
    <p:sldId id="285" r:id="rId14"/>
    <p:sldId id="257" r:id="rId15"/>
    <p:sldId id="297" r:id="rId16"/>
  </p:sldIdLst>
  <p:sldSz cx="9144000" cy="6858000" type="screen4x3"/>
  <p:notesSz cx="6797675" cy="9928225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9900"/>
    <a:srgbClr val="003366"/>
    <a:srgbClr val="FFFFCC"/>
    <a:srgbClr val="006600"/>
    <a:srgbClr val="CCFFCC"/>
    <a:srgbClr val="CCECFF"/>
    <a:srgbClr val="0000FF"/>
    <a:srgbClr val="F4E9E9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582149788" val="966" rev64="64" revOS="1"/>
      <pr:smFileRevision xmlns:pr="smNativeData" xmlns:p14="http://schemas.microsoft.com/office/powerpoint/2010/main" xmlns="" dt="1582149788" val="101"/>
      <pr:guideOptions xmlns:pr="smNativeData" xmlns:p14="http://schemas.microsoft.com/office/powerpoint/2010/main" xmlns="" dt="1582149788" snapToBorders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" d="100"/>
        <a:sy n="15" d="100"/>
      </p:scale>
      <p:origin x="0" y="0"/>
    </p:cViewPr>
  </p:sorterViewPr>
  <p:notesViewPr>
    <p:cSldViewPr snapToGrid="0" snapToObjects="1">
      <p:cViewPr>
        <p:scale>
          <a:sx n="67" d="100"/>
          <a:sy n="67" d="100"/>
        </p:scale>
        <p:origin x="1534" y="210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126FA-0B97-EC4B-8499-CD5B9C09CDDD}" type="doc">
      <dgm:prSet loTypeId="urn:microsoft.com/office/officeart/2005/8/layout/cycle6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131607F4-B6CC-0E49-9E2C-11E7E1FBBFA9}">
      <dgm:prSet phldrT="[Text]"/>
      <dgm:spPr/>
      <dgm:t>
        <a:bodyPr/>
        <a:lstStyle/>
        <a:p>
          <a:r>
            <a:rPr lang="de-DE" dirty="0"/>
            <a:t>Emotionale und soziale Kompetenz</a:t>
          </a:r>
        </a:p>
      </dgm:t>
    </dgm:pt>
    <dgm:pt modelId="{B265B41A-94AE-3F48-AAC9-696A3282D900}" type="parTrans" cxnId="{158ED73C-3A1A-E348-A39C-D8D623DA9B6E}">
      <dgm:prSet/>
      <dgm:spPr/>
      <dgm:t>
        <a:bodyPr/>
        <a:lstStyle/>
        <a:p>
          <a:endParaRPr lang="de-DE"/>
        </a:p>
      </dgm:t>
    </dgm:pt>
    <dgm:pt modelId="{9B6773A9-9834-7A40-A1BB-1EF6A13BAF31}" type="sibTrans" cxnId="{158ED73C-3A1A-E348-A39C-D8D623DA9B6E}">
      <dgm:prSet/>
      <dgm:spPr/>
      <dgm:t>
        <a:bodyPr/>
        <a:lstStyle/>
        <a:p>
          <a:endParaRPr lang="de-DE"/>
        </a:p>
      </dgm:t>
    </dgm:pt>
    <dgm:pt modelId="{60C3224D-246B-2949-94B6-F5EAF7151B74}">
      <dgm:prSet phldrT="[Text]"/>
      <dgm:spPr/>
      <dgm:t>
        <a:bodyPr/>
        <a:lstStyle/>
        <a:p>
          <a:r>
            <a:rPr lang="de-DE" dirty="0"/>
            <a:t>Motorische Kompetenz</a:t>
          </a:r>
        </a:p>
      </dgm:t>
    </dgm:pt>
    <dgm:pt modelId="{64AE6A2B-84B6-D14B-AE31-960FCEE604DD}" type="parTrans" cxnId="{B5E9C710-9443-FF43-8AB0-F00DF7DE6838}">
      <dgm:prSet/>
      <dgm:spPr/>
      <dgm:t>
        <a:bodyPr/>
        <a:lstStyle/>
        <a:p>
          <a:endParaRPr lang="de-DE"/>
        </a:p>
      </dgm:t>
    </dgm:pt>
    <dgm:pt modelId="{BEFDCABB-789E-3D45-BE3C-302EAE3F86D6}" type="sibTrans" cxnId="{B5E9C710-9443-FF43-8AB0-F00DF7DE6838}">
      <dgm:prSet/>
      <dgm:spPr/>
      <dgm:t>
        <a:bodyPr/>
        <a:lstStyle/>
        <a:p>
          <a:endParaRPr lang="de-DE"/>
        </a:p>
      </dgm:t>
    </dgm:pt>
    <dgm:pt modelId="{4BA36EE9-DEDF-3A44-8943-F28508773A67}">
      <dgm:prSet phldrT="[Text]"/>
      <dgm:spPr/>
      <dgm:t>
        <a:bodyPr/>
        <a:lstStyle/>
        <a:p>
          <a:r>
            <a:rPr lang="de-DE" dirty="0"/>
            <a:t>Sprachliche und kognitive Kompetenz</a:t>
          </a:r>
        </a:p>
      </dgm:t>
    </dgm:pt>
    <dgm:pt modelId="{F54DFE2C-9237-6947-A834-0B4906EA9913}" type="parTrans" cxnId="{BD3BB2D2-BCC9-8246-9B94-63ECAFD1E7FE}">
      <dgm:prSet/>
      <dgm:spPr/>
      <dgm:t>
        <a:bodyPr/>
        <a:lstStyle/>
        <a:p>
          <a:endParaRPr lang="de-DE"/>
        </a:p>
      </dgm:t>
    </dgm:pt>
    <dgm:pt modelId="{A3A64B95-9C32-1440-AB87-58BDD254833D}" type="sibTrans" cxnId="{BD3BB2D2-BCC9-8246-9B94-63ECAFD1E7FE}">
      <dgm:prSet/>
      <dgm:spPr/>
      <dgm:t>
        <a:bodyPr/>
        <a:lstStyle/>
        <a:p>
          <a:endParaRPr lang="de-DE"/>
        </a:p>
      </dgm:t>
    </dgm:pt>
    <dgm:pt modelId="{072A19BF-41C4-B649-BA07-1FD5E855BC5E}" type="pres">
      <dgm:prSet presAssocID="{716126FA-0B97-EC4B-8499-CD5B9C09CDDD}" presName="cycle" presStyleCnt="0">
        <dgm:presLayoutVars>
          <dgm:dir/>
          <dgm:resizeHandles val="exact"/>
        </dgm:presLayoutVars>
      </dgm:prSet>
      <dgm:spPr/>
    </dgm:pt>
    <dgm:pt modelId="{434675F2-B2D0-F44F-BD1A-D1DF5DF23F26}" type="pres">
      <dgm:prSet presAssocID="{131607F4-B6CC-0E49-9E2C-11E7E1FBBFA9}" presName="node" presStyleLbl="node1" presStyleIdx="0" presStyleCnt="3">
        <dgm:presLayoutVars>
          <dgm:bulletEnabled val="1"/>
        </dgm:presLayoutVars>
      </dgm:prSet>
      <dgm:spPr/>
    </dgm:pt>
    <dgm:pt modelId="{70221B42-0B9E-A34C-9FFB-FDA284975437}" type="pres">
      <dgm:prSet presAssocID="{131607F4-B6CC-0E49-9E2C-11E7E1FBBFA9}" presName="spNode" presStyleCnt="0"/>
      <dgm:spPr/>
    </dgm:pt>
    <dgm:pt modelId="{12B1CF9A-60B9-ED4B-BE19-70155443CC46}" type="pres">
      <dgm:prSet presAssocID="{9B6773A9-9834-7A40-A1BB-1EF6A13BAF31}" presName="sibTrans" presStyleLbl="sibTrans1D1" presStyleIdx="0" presStyleCnt="3"/>
      <dgm:spPr/>
    </dgm:pt>
    <dgm:pt modelId="{5DC4A585-ACBE-0B44-9A09-0E71CDF59B7F}" type="pres">
      <dgm:prSet presAssocID="{60C3224D-246B-2949-94B6-F5EAF7151B74}" presName="node" presStyleLbl="node1" presStyleIdx="1" presStyleCnt="3">
        <dgm:presLayoutVars>
          <dgm:bulletEnabled val="1"/>
        </dgm:presLayoutVars>
      </dgm:prSet>
      <dgm:spPr/>
    </dgm:pt>
    <dgm:pt modelId="{CA2CD603-B80C-5944-8838-54237578BE54}" type="pres">
      <dgm:prSet presAssocID="{60C3224D-246B-2949-94B6-F5EAF7151B74}" presName="spNode" presStyleCnt="0"/>
      <dgm:spPr/>
    </dgm:pt>
    <dgm:pt modelId="{98F5D12E-5619-514B-90BB-B605FBFD57CB}" type="pres">
      <dgm:prSet presAssocID="{BEFDCABB-789E-3D45-BE3C-302EAE3F86D6}" presName="sibTrans" presStyleLbl="sibTrans1D1" presStyleIdx="1" presStyleCnt="3"/>
      <dgm:spPr/>
    </dgm:pt>
    <dgm:pt modelId="{FACF0578-E785-0747-908D-514C4AFDC405}" type="pres">
      <dgm:prSet presAssocID="{4BA36EE9-DEDF-3A44-8943-F28508773A67}" presName="node" presStyleLbl="node1" presStyleIdx="2" presStyleCnt="3">
        <dgm:presLayoutVars>
          <dgm:bulletEnabled val="1"/>
        </dgm:presLayoutVars>
      </dgm:prSet>
      <dgm:spPr/>
    </dgm:pt>
    <dgm:pt modelId="{FFA8D0BE-67A8-8846-A1C4-9B118F8001B5}" type="pres">
      <dgm:prSet presAssocID="{4BA36EE9-DEDF-3A44-8943-F28508773A67}" presName="spNode" presStyleCnt="0"/>
      <dgm:spPr/>
    </dgm:pt>
    <dgm:pt modelId="{E6CA0CE5-82A6-B54F-950C-6DFA118A5FEA}" type="pres">
      <dgm:prSet presAssocID="{A3A64B95-9C32-1440-AB87-58BDD254833D}" presName="sibTrans" presStyleLbl="sibTrans1D1" presStyleIdx="2" presStyleCnt="3"/>
      <dgm:spPr/>
    </dgm:pt>
  </dgm:ptLst>
  <dgm:cxnLst>
    <dgm:cxn modelId="{1969B10C-08D6-1540-9C9F-9AE748EC7C99}" type="presOf" srcId="{4BA36EE9-DEDF-3A44-8943-F28508773A67}" destId="{FACF0578-E785-0747-908D-514C4AFDC405}" srcOrd="0" destOrd="0" presId="urn:microsoft.com/office/officeart/2005/8/layout/cycle6"/>
    <dgm:cxn modelId="{B5E9C710-9443-FF43-8AB0-F00DF7DE6838}" srcId="{716126FA-0B97-EC4B-8499-CD5B9C09CDDD}" destId="{60C3224D-246B-2949-94B6-F5EAF7151B74}" srcOrd="1" destOrd="0" parTransId="{64AE6A2B-84B6-D14B-AE31-960FCEE604DD}" sibTransId="{BEFDCABB-789E-3D45-BE3C-302EAE3F86D6}"/>
    <dgm:cxn modelId="{D718A81C-077F-7F4F-B030-D7DDB5BD7D09}" type="presOf" srcId="{716126FA-0B97-EC4B-8499-CD5B9C09CDDD}" destId="{072A19BF-41C4-B649-BA07-1FD5E855BC5E}" srcOrd="0" destOrd="0" presId="urn:microsoft.com/office/officeart/2005/8/layout/cycle6"/>
    <dgm:cxn modelId="{4E9C0C25-3582-1A47-8A50-DB39E8FAA5C6}" type="presOf" srcId="{60C3224D-246B-2949-94B6-F5EAF7151B74}" destId="{5DC4A585-ACBE-0B44-9A09-0E71CDF59B7F}" srcOrd="0" destOrd="0" presId="urn:microsoft.com/office/officeart/2005/8/layout/cycle6"/>
    <dgm:cxn modelId="{6F115333-F0EC-E24C-8688-D2D7CCC55A9F}" type="presOf" srcId="{9B6773A9-9834-7A40-A1BB-1EF6A13BAF31}" destId="{12B1CF9A-60B9-ED4B-BE19-70155443CC46}" srcOrd="0" destOrd="0" presId="urn:microsoft.com/office/officeart/2005/8/layout/cycle6"/>
    <dgm:cxn modelId="{158ED73C-3A1A-E348-A39C-D8D623DA9B6E}" srcId="{716126FA-0B97-EC4B-8499-CD5B9C09CDDD}" destId="{131607F4-B6CC-0E49-9E2C-11E7E1FBBFA9}" srcOrd="0" destOrd="0" parTransId="{B265B41A-94AE-3F48-AAC9-696A3282D900}" sibTransId="{9B6773A9-9834-7A40-A1BB-1EF6A13BAF31}"/>
    <dgm:cxn modelId="{E793883D-4EC3-6A4B-83FD-32D10C60E592}" type="presOf" srcId="{A3A64B95-9C32-1440-AB87-58BDD254833D}" destId="{E6CA0CE5-82A6-B54F-950C-6DFA118A5FEA}" srcOrd="0" destOrd="0" presId="urn:microsoft.com/office/officeart/2005/8/layout/cycle6"/>
    <dgm:cxn modelId="{0E7AE779-CDEC-4B41-96E3-F9EC8DE9437A}" type="presOf" srcId="{131607F4-B6CC-0E49-9E2C-11E7E1FBBFA9}" destId="{434675F2-B2D0-F44F-BD1A-D1DF5DF23F26}" srcOrd="0" destOrd="0" presId="urn:microsoft.com/office/officeart/2005/8/layout/cycle6"/>
    <dgm:cxn modelId="{CE8BF5BB-C05B-7047-8F13-65500C349A8B}" type="presOf" srcId="{BEFDCABB-789E-3D45-BE3C-302EAE3F86D6}" destId="{98F5D12E-5619-514B-90BB-B605FBFD57CB}" srcOrd="0" destOrd="0" presId="urn:microsoft.com/office/officeart/2005/8/layout/cycle6"/>
    <dgm:cxn modelId="{BD3BB2D2-BCC9-8246-9B94-63ECAFD1E7FE}" srcId="{716126FA-0B97-EC4B-8499-CD5B9C09CDDD}" destId="{4BA36EE9-DEDF-3A44-8943-F28508773A67}" srcOrd="2" destOrd="0" parTransId="{F54DFE2C-9237-6947-A834-0B4906EA9913}" sibTransId="{A3A64B95-9C32-1440-AB87-58BDD254833D}"/>
    <dgm:cxn modelId="{A3CC630F-F5D5-BE48-A46E-7BBB00AF678B}" type="presParOf" srcId="{072A19BF-41C4-B649-BA07-1FD5E855BC5E}" destId="{434675F2-B2D0-F44F-BD1A-D1DF5DF23F26}" srcOrd="0" destOrd="0" presId="urn:microsoft.com/office/officeart/2005/8/layout/cycle6"/>
    <dgm:cxn modelId="{B91B2A70-6944-D44B-AE38-E7919AE0533A}" type="presParOf" srcId="{072A19BF-41C4-B649-BA07-1FD5E855BC5E}" destId="{70221B42-0B9E-A34C-9FFB-FDA284975437}" srcOrd="1" destOrd="0" presId="urn:microsoft.com/office/officeart/2005/8/layout/cycle6"/>
    <dgm:cxn modelId="{D3C05CF4-7DFA-2B40-99E6-BDDFAB551742}" type="presParOf" srcId="{072A19BF-41C4-B649-BA07-1FD5E855BC5E}" destId="{12B1CF9A-60B9-ED4B-BE19-70155443CC46}" srcOrd="2" destOrd="0" presId="urn:microsoft.com/office/officeart/2005/8/layout/cycle6"/>
    <dgm:cxn modelId="{1A45109A-BC76-4B4E-B751-F67A7AC47620}" type="presParOf" srcId="{072A19BF-41C4-B649-BA07-1FD5E855BC5E}" destId="{5DC4A585-ACBE-0B44-9A09-0E71CDF59B7F}" srcOrd="3" destOrd="0" presId="urn:microsoft.com/office/officeart/2005/8/layout/cycle6"/>
    <dgm:cxn modelId="{33A5D1D7-56DB-0D4C-8F37-F23EE65E7B3E}" type="presParOf" srcId="{072A19BF-41C4-B649-BA07-1FD5E855BC5E}" destId="{CA2CD603-B80C-5944-8838-54237578BE54}" srcOrd="4" destOrd="0" presId="urn:microsoft.com/office/officeart/2005/8/layout/cycle6"/>
    <dgm:cxn modelId="{A14249B0-E2D3-8D46-9524-B32AD33140A9}" type="presParOf" srcId="{072A19BF-41C4-B649-BA07-1FD5E855BC5E}" destId="{98F5D12E-5619-514B-90BB-B605FBFD57CB}" srcOrd="5" destOrd="0" presId="urn:microsoft.com/office/officeart/2005/8/layout/cycle6"/>
    <dgm:cxn modelId="{12ABAEB1-3844-1D4F-8CE9-645E142C4674}" type="presParOf" srcId="{072A19BF-41C4-B649-BA07-1FD5E855BC5E}" destId="{FACF0578-E785-0747-908D-514C4AFDC405}" srcOrd="6" destOrd="0" presId="urn:microsoft.com/office/officeart/2005/8/layout/cycle6"/>
    <dgm:cxn modelId="{DB332910-0204-2B48-ACE2-FC67AD63D937}" type="presParOf" srcId="{072A19BF-41C4-B649-BA07-1FD5E855BC5E}" destId="{FFA8D0BE-67A8-8846-A1C4-9B118F8001B5}" srcOrd="7" destOrd="0" presId="urn:microsoft.com/office/officeart/2005/8/layout/cycle6"/>
    <dgm:cxn modelId="{06482565-B6FC-8840-B233-1865A5E5BEE7}" type="presParOf" srcId="{072A19BF-41C4-B649-BA07-1FD5E855BC5E}" destId="{E6CA0CE5-82A6-B54F-950C-6DFA118A5FEA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675F2-B2D0-F44F-BD1A-D1DF5DF23F26}">
      <dsp:nvSpPr>
        <dsp:cNvPr id="0" name=""/>
        <dsp:cNvSpPr/>
      </dsp:nvSpPr>
      <dsp:spPr>
        <a:xfrm>
          <a:off x="3060650" y="3125"/>
          <a:ext cx="3022698" cy="196475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Emotionale und soziale Kompetenz</a:t>
          </a:r>
        </a:p>
      </dsp:txBody>
      <dsp:txXfrm>
        <a:off x="3156561" y="99036"/>
        <a:ext cx="2830876" cy="1772932"/>
      </dsp:txXfrm>
    </dsp:sp>
    <dsp:sp modelId="{12B1CF9A-60B9-ED4B-BE19-70155443CC46}">
      <dsp:nvSpPr>
        <dsp:cNvPr id="0" name=""/>
        <dsp:cNvSpPr/>
      </dsp:nvSpPr>
      <dsp:spPr>
        <a:xfrm>
          <a:off x="1951840" y="985502"/>
          <a:ext cx="5240318" cy="5240318"/>
        </a:xfrm>
        <a:custGeom>
          <a:avLst/>
          <a:gdLst/>
          <a:ahLst/>
          <a:cxnLst/>
          <a:rect l="0" t="0" r="0" b="0"/>
          <a:pathLst>
            <a:path>
              <a:moveTo>
                <a:pt x="4153461" y="495490"/>
              </a:moveTo>
              <a:arcTo wR="2620159" hR="2620159" stAng="18349004" swAng="364669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C4A585-ACBE-0B44-9A09-0E71CDF59B7F}">
      <dsp:nvSpPr>
        <dsp:cNvPr id="0" name=""/>
        <dsp:cNvSpPr/>
      </dsp:nvSpPr>
      <dsp:spPr>
        <a:xfrm>
          <a:off x="5329774" y="3933364"/>
          <a:ext cx="3022698" cy="196475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Motorische Kompetenz</a:t>
          </a:r>
        </a:p>
      </dsp:txBody>
      <dsp:txXfrm>
        <a:off x="5425685" y="4029275"/>
        <a:ext cx="2830876" cy="1772932"/>
      </dsp:txXfrm>
    </dsp:sp>
    <dsp:sp modelId="{98F5D12E-5619-514B-90BB-B605FBFD57CB}">
      <dsp:nvSpPr>
        <dsp:cNvPr id="0" name=""/>
        <dsp:cNvSpPr/>
      </dsp:nvSpPr>
      <dsp:spPr>
        <a:xfrm>
          <a:off x="1951840" y="985502"/>
          <a:ext cx="5240318" cy="5240318"/>
        </a:xfrm>
        <a:custGeom>
          <a:avLst/>
          <a:gdLst/>
          <a:ahLst/>
          <a:cxnLst/>
          <a:rect l="0" t="0" r="0" b="0"/>
          <a:pathLst>
            <a:path>
              <a:moveTo>
                <a:pt x="3866706" y="4924796"/>
              </a:moveTo>
              <a:arcTo wR="2620159" hR="2620159" stAng="3695498" swAng="340900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F0578-E785-0747-908D-514C4AFDC405}">
      <dsp:nvSpPr>
        <dsp:cNvPr id="0" name=""/>
        <dsp:cNvSpPr/>
      </dsp:nvSpPr>
      <dsp:spPr>
        <a:xfrm>
          <a:off x="791525" y="3933364"/>
          <a:ext cx="3022698" cy="196475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500" kern="1200" dirty="0"/>
            <a:t>Sprachliche und kognitive Kompetenz</a:t>
          </a:r>
        </a:p>
      </dsp:txBody>
      <dsp:txXfrm>
        <a:off x="887436" y="4029275"/>
        <a:ext cx="2830876" cy="1772932"/>
      </dsp:txXfrm>
    </dsp:sp>
    <dsp:sp modelId="{E6CA0CE5-82A6-B54F-950C-6DFA118A5FEA}">
      <dsp:nvSpPr>
        <dsp:cNvPr id="0" name=""/>
        <dsp:cNvSpPr/>
      </dsp:nvSpPr>
      <dsp:spPr>
        <a:xfrm>
          <a:off x="1951840" y="985502"/>
          <a:ext cx="5240318" cy="5240318"/>
        </a:xfrm>
        <a:custGeom>
          <a:avLst/>
          <a:gdLst/>
          <a:ahLst/>
          <a:cxnLst/>
          <a:rect l="0" t="0" r="0" b="0"/>
          <a:pathLst>
            <a:path>
              <a:moveTo>
                <a:pt x="17337" y="2921083"/>
              </a:moveTo>
              <a:arcTo wR="2620159" hR="2620159" stAng="10404303" swAng="364669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endParaRPr dirty="0"/>
          </a:p>
        </p:txBody>
      </p:sp>
      <p:sp>
        <p:nvSpPr>
          <p:cNvPr id="3" name="Datum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sz="quarter" idx="1"/>
          </p:nvPr>
        </p:nvSpPr>
        <p:spPr>
          <a:xfrm>
            <a:off x="3850757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C095632D-1DDA-A955-9444-EB00ED0A62BE}" type="datetime1">
              <a:t>04.03.2026</a:t>
            </a:fld>
            <a:endParaRPr dirty="0"/>
          </a:p>
        </p:txBody>
      </p:sp>
      <p:sp>
        <p:nvSpPr>
          <p:cNvPr id="4" name="Fußzeilen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AAAAAA="/>
              </a:ext>
            </a:extLst>
          </p:cNvSpPr>
          <p:nvPr>
            <p:ph type="ftr" sz="quarter" idx="2"/>
          </p:nvPr>
        </p:nvSpPr>
        <p:spPr>
          <a:xfrm>
            <a:off x="0" y="9430435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endParaRPr dirty="0"/>
          </a:p>
        </p:txBody>
      </p:sp>
      <p:sp>
        <p:nvSpPr>
          <p:cNvPr id="5" name="Foliennummer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AAAAAA="/>
              </a:ext>
            </a:extLst>
          </p:cNvSpPr>
          <p:nvPr>
            <p:ph type="sldNum" sz="quarter" idx="3"/>
          </p:nvPr>
        </p:nvSpPr>
        <p:spPr>
          <a:xfrm>
            <a:off x="3850757" y="9430435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C095632D-9291-A763-DF4A-6436DB042931}" type="slidenum"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60794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endParaRPr dirty="0"/>
          </a:p>
        </p:txBody>
      </p:sp>
      <p:sp>
        <p:nvSpPr>
          <p:cNvPr id="3" name="Datum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idx="1"/>
          </p:nvPr>
        </p:nvSpPr>
        <p:spPr>
          <a:xfrm>
            <a:off x="3850757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C095632D-EB9D-B1EC-D35C-1DB954122548}" type="datetime1">
              <a:t>04.03.2026</a:t>
            </a:fld>
            <a:endParaRPr dirty="0"/>
          </a:p>
        </p:txBody>
      </p:sp>
      <p:sp>
        <p:nvSpPr>
          <p:cNvPr id="4" name="Folienbildplatzhalter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nLBNXh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IBwAAOAQAACgjAABQGQAAEAAAACYAAAAIAAAAvw8AAP8fAAA="/>
              </a:ext>
            </a:extLst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endParaRPr dirty="0"/>
          </a:p>
        </p:txBody>
      </p:sp>
      <p:sp>
        <p:nvSpPr>
          <p:cNvPr id="5" name="Notiz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EAAAACYAAAAIAAAAPw8AAP8fAAA="/>
              </a:ext>
            </a:extLst>
          </p:cNvSpPr>
          <p:nvPr>
            <p:ph type="body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6" name="Fußzeile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9430435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endParaRPr dirty="0"/>
          </a:p>
        </p:txBody>
      </p:sp>
      <p:sp>
        <p:nvSpPr>
          <p:cNvPr id="7" name="Foliennummernplatzhalt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P8fAAA="/>
              </a:ext>
            </a:extLst>
          </p:cNvSpPr>
          <p:nvPr>
            <p:ph type="sldNum" sz="quarter" idx="5"/>
          </p:nvPr>
        </p:nvSpPr>
        <p:spPr>
          <a:xfrm>
            <a:off x="3850757" y="9430435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de-DE" sz="1200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C095632D-4EE0-4653-AEAB-B806EBE558ED}" type="slidenum"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96743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 lang="de-DE"/>
            </a:pPr>
            <a:fld id="{C095632D-4EE0-4653-AEAB-B806EBE558ED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7029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 lang="de-DE"/>
            </a:pPr>
            <a:fld id="{C095632D-4EE0-4653-AEAB-B806EBE558ED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6732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c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w0AAAg0AAAmFgAAEAAAACYAAAAIAAAAAQAAAAAAAAA="/>
              </a:ext>
            </a:extLst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Untertitel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EAAAACYAAAAIAAAAAY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lang="de-DE">
                <a:solidFill>
                  <a:srgbClr val="8C8C8C"/>
                </a:solidFill>
              </a:defRPr>
            </a:lvl1pPr>
            <a:lvl2pPr marL="457200" indent="0" algn="ctr">
              <a:buNone/>
              <a:defRPr lang="de-DE">
                <a:solidFill>
                  <a:srgbClr val="8C8C8C"/>
                </a:solidFill>
              </a:defRPr>
            </a:lvl2pPr>
            <a:lvl3pPr marL="914400" indent="0" algn="ctr">
              <a:buNone/>
              <a:defRPr lang="de-DE">
                <a:solidFill>
                  <a:srgbClr val="8C8C8C"/>
                </a:solidFill>
              </a:defRPr>
            </a:lvl3pPr>
            <a:lvl4pPr marL="1371600" indent="0" algn="ctr">
              <a:buNone/>
              <a:defRPr lang="de-DE">
                <a:solidFill>
                  <a:srgbClr val="8C8C8C"/>
                </a:solidFill>
              </a:defRPr>
            </a:lvl4pPr>
            <a:lvl5pPr marL="1828800" indent="0" algn="ctr">
              <a:buNone/>
              <a:defRPr lang="de-DE">
                <a:solidFill>
                  <a:srgbClr val="8C8C8C"/>
                </a:solidFill>
              </a:defRPr>
            </a:lvl5pPr>
            <a:lvl6pPr marL="2286000" indent="0" algn="ctr">
              <a:buNone/>
              <a:defRPr lang="de-DE">
                <a:solidFill>
                  <a:srgbClr val="8C8C8C"/>
                </a:solidFill>
              </a:defRPr>
            </a:lvl6pPr>
            <a:lvl7pPr marL="2743200" indent="0" algn="ctr">
              <a:buNone/>
              <a:defRPr lang="de-DE">
                <a:solidFill>
                  <a:srgbClr val="8C8C8C"/>
                </a:solidFill>
              </a:defRPr>
            </a:lvl7pPr>
            <a:lvl8pPr marL="3200400" indent="0" algn="ctr">
              <a:buNone/>
              <a:defRPr lang="de-DE">
                <a:solidFill>
                  <a:srgbClr val="8C8C8C"/>
                </a:solidFill>
              </a:defRPr>
            </a:lvl8pPr>
            <a:lvl9pPr marL="3657600" indent="0" algn="ctr">
              <a:buNone/>
              <a:defRPr lang="de-DE">
                <a:solidFill>
                  <a:srgbClr val="8C8C8C"/>
                </a:solidFill>
              </a:defRPr>
            </a:lvl9pPr>
          </a:lstStyle>
          <a:p>
            <a:pPr>
              <a:defRPr lang="de-DE"/>
            </a:pPr>
            <a:r>
              <a:t>Master-Untertitelformat bearbeiten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25FC-F5F7-B218-D3A24F564486}" type="datetime1">
              <a:t>04.03.2026</a:t>
            </a:fld>
            <a:endParaRPr dirty="0"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96DE-E2AF-900F-60FA17416635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Vertikaler Text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Y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10F3-4D58-BDA0-E60DE0EE4BB3}" type="datetime1">
              <a:t>04.03.2026</a:t>
            </a:fld>
            <a:endParaRPr dirty="0"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0686-341B-C8D9-F04EA3973EA5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QEAAHA1AACwJQAAEAAAACYAAAAIAAAAAwAAAAAAAAA="/>
              </a:ext>
            </a:extLst>
          </p:cNvSpPr>
          <p:nvPr>
            <p:ph type="title"/>
          </p:nvPr>
        </p:nvSpPr>
        <p:spPr>
          <a:xfrm>
            <a:off x="6629400" y="274955"/>
            <a:ext cx="2057400" cy="585152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Vertikaler Text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NgnAACwJQAAEAAAACYAAAAIAAAAAwAAAAAAAAA="/>
              </a:ext>
            </a:extLst>
          </p:cNvSpPr>
          <p:nvPr>
            <p:ph idx="1"/>
          </p:nvPr>
        </p:nvSpPr>
        <p:spPr>
          <a:xfrm>
            <a:off x="457200" y="274955"/>
            <a:ext cx="6019800" cy="585152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EAAI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25CC-8BCC-8266-D39974287486}" type="datetime1">
              <a:t>04.03.2026</a:t>
            </a:fld>
            <a:endParaRPr dirty="0"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4DA0-27CC-EECA-BB99748418EE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4FFD-C5B8-B328-B9ED006645EC}" type="datetime1">
              <a:t>04.03.2026</a:t>
            </a:fld>
            <a:endParaRPr dirty="0"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6DBD-4BFC-F3A6-9BA944E805CE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Y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de-DE" sz="4000" b="1" cap="all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 cap="all"/>
            </a:pPr>
            <a:r>
              <a:t>Mastertitelformat bearbeiten</a:t>
            </a:r>
          </a:p>
        </p:txBody>
      </p:sp>
      <p:sp>
        <p:nvSpPr>
          <p:cNvPr id="3" name="Text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hEAAEI0AAAcGwAAEAAAACYAAAAIAAAAgYAAAAAAAAA="/>
              </a:ext>
            </a:extLst>
          </p:cNvSpPr>
          <p:nvPr>
            <p:ph idx="1"/>
          </p:nvPr>
        </p:nvSpPr>
        <p:spPr>
          <a:xfrm>
            <a:off x="722630" y="2907030"/>
            <a:ext cx="7772400" cy="14998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000">
                <a:solidFill>
                  <a:srgbClr val="8C8C8C"/>
                </a:solidFill>
              </a:defRPr>
            </a:lvl1pPr>
            <a:lvl2pPr marL="457200" indent="0">
              <a:buNone/>
              <a:defRPr lang="de-DE" sz="1800">
                <a:solidFill>
                  <a:srgbClr val="8C8C8C"/>
                </a:solidFill>
              </a:defRPr>
            </a:lvl2pPr>
            <a:lvl3pPr marL="914400" indent="0">
              <a:buNone/>
              <a:defRPr lang="de-DE" sz="1600">
                <a:solidFill>
                  <a:srgbClr val="8C8C8C"/>
                </a:solidFill>
              </a:defRPr>
            </a:lvl3pPr>
            <a:lvl4pPr marL="1371600" indent="0">
              <a:buNone/>
              <a:defRPr lang="de-DE" sz="1400">
                <a:solidFill>
                  <a:srgbClr val="8C8C8C"/>
                </a:solidFill>
              </a:defRPr>
            </a:lvl4pPr>
            <a:lvl5pPr marL="1828800" indent="0">
              <a:buNone/>
              <a:defRPr lang="de-DE" sz="1400">
                <a:solidFill>
                  <a:srgbClr val="8C8C8C"/>
                </a:solidFill>
              </a:defRPr>
            </a:lvl5pPr>
            <a:lvl6pPr marL="2286000" indent="0">
              <a:buNone/>
              <a:defRPr lang="de-DE" sz="1400">
                <a:solidFill>
                  <a:srgbClr val="8C8C8C"/>
                </a:solidFill>
              </a:defRPr>
            </a:lvl6pPr>
            <a:lvl7pPr marL="2743200" indent="0">
              <a:buNone/>
              <a:defRPr lang="de-DE" sz="1400">
                <a:solidFill>
                  <a:srgbClr val="8C8C8C"/>
                </a:solidFill>
              </a:defRPr>
            </a:lvl7pPr>
            <a:lvl8pPr marL="3200400" indent="0">
              <a:buNone/>
              <a:defRPr lang="de-DE" sz="1400">
                <a:solidFill>
                  <a:srgbClr val="8C8C8C"/>
                </a:solidFill>
              </a:defRPr>
            </a:lvl8pPr>
            <a:lvl9pPr marL="3657600" indent="0">
              <a:buNone/>
              <a:defRPr lang="de-DE" sz="1400">
                <a:solidFill>
                  <a:srgbClr val="8C8C8C"/>
                </a:solidFill>
              </a:defRPr>
            </a:lvl9pPr>
          </a:lstStyle>
          <a:p>
            <a:pPr>
              <a:defRPr lang="de-DE"/>
            </a:pPr>
            <a:r>
              <a:t>Mastertextformat bearbeiten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90B1-BCC1-FF51-6694791F0933}" type="datetime1">
              <a:t>04.03.2026</a:t>
            </a:fld>
            <a:endParaRPr dirty="0"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DAB6-C3E2-F82E-2CB75A600E79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YAAAAAAAAA=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>
            <a:lvl1pPr>
              <a:defRPr lang="de-DE" sz="2800"/>
            </a:lvl1pPr>
            <a:lvl2pPr>
              <a:defRPr lang="de-DE" sz="2400"/>
            </a:lvl2pPr>
            <a:lvl3pPr>
              <a:defRPr lang="de-DE" sz="2000"/>
            </a:lvl3pPr>
            <a:lvl4pPr>
              <a:defRPr lang="de-DE" sz="1800"/>
            </a:lvl4pPr>
            <a:lvl5pPr>
              <a:defRPr lang="de-DE" sz="1800"/>
            </a:lvl5pPr>
            <a:lvl6pPr>
              <a:defRPr lang="de-DE" sz="1800"/>
            </a:lvl6pPr>
            <a:lvl7pPr>
              <a:defRPr lang="de-DE" sz="1800"/>
            </a:lvl7pPr>
            <a:lvl8pPr>
              <a:defRPr lang="de-DE" sz="1800"/>
            </a:lvl8pPr>
            <a:lvl9pPr>
              <a:defRPr lang="de-DE" sz="1800"/>
            </a:lvl9pPr>
          </a:lstStyle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4" name="Inhalt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EAAAACYAAAAIAAAAAYAAAAAAAAA=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lang="de-DE" sz="2800"/>
            </a:lvl1pPr>
            <a:lvl2pPr>
              <a:defRPr lang="de-DE" sz="2400"/>
            </a:lvl2pPr>
            <a:lvl3pPr>
              <a:defRPr lang="de-DE" sz="2000"/>
            </a:lvl3pPr>
            <a:lvl4pPr>
              <a:defRPr lang="de-DE" sz="1800"/>
            </a:lvl4pPr>
            <a:lvl5pPr>
              <a:defRPr lang="de-DE" sz="1800"/>
            </a:lvl5pPr>
            <a:lvl6pPr>
              <a:defRPr lang="de-DE" sz="1800"/>
            </a:lvl6pPr>
            <a:lvl7pPr>
              <a:defRPr lang="de-DE" sz="1800"/>
            </a:lvl7pPr>
            <a:lvl8pPr>
              <a:defRPr lang="de-DE" sz="1800"/>
            </a:lvl8pPr>
            <a:lvl9pPr>
              <a:defRPr lang="de-DE" sz="1800"/>
            </a:lvl9pPr>
          </a:lstStyle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5" name="Datums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43CE-CBA8-8026-B5FD106876E0}" type="datetime1">
              <a:t>04.03.2026</a:t>
            </a:fld>
            <a:endParaRPr dirty="0"/>
          </a:p>
        </p:txBody>
      </p:sp>
      <p:sp>
        <p:nvSpPr>
          <p:cNvPr id="6" name="Fußzeile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7" name="Foliennummernplatzhalt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89D6-9883-9875-7FD63B3B6E2A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Text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8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gkAAKsbAABhDQAAEAAAACYAAAAIAAAAgYAAAAAAAAA="/>
              </a:ext>
            </a:extLst>
          </p:cNvSpPr>
          <p:nvPr>
            <p:ph idx="1"/>
          </p:nvPr>
        </p:nvSpPr>
        <p:spPr>
          <a:xfrm>
            <a:off x="457200" y="1535430"/>
            <a:ext cx="4040505" cy="63944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400" b="1"/>
            </a:lvl1pPr>
            <a:lvl2pPr marL="457200" indent="0">
              <a:buNone/>
              <a:defRPr lang="de-DE" sz="2000" b="1"/>
            </a:lvl2pPr>
            <a:lvl3pPr marL="914400" indent="0">
              <a:buNone/>
              <a:defRPr lang="de-DE" sz="1800" b="1"/>
            </a:lvl3pPr>
            <a:lvl4pPr marL="1371600" indent="0">
              <a:buNone/>
              <a:defRPr lang="de-DE" sz="1600" b="1"/>
            </a:lvl4pPr>
            <a:lvl5pPr marL="1828800" indent="0">
              <a:buNone/>
              <a:defRPr lang="de-DE" sz="1600" b="1"/>
            </a:lvl5pPr>
            <a:lvl6pPr marL="2286000" indent="0">
              <a:buNone/>
              <a:defRPr lang="de-DE" sz="1600" b="1"/>
            </a:lvl6pPr>
            <a:lvl7pPr marL="2743200" indent="0">
              <a:buNone/>
              <a:defRPr lang="de-DE" sz="1600" b="1"/>
            </a:lvl7pPr>
            <a:lvl8pPr marL="3200400" indent="0">
              <a:buNone/>
              <a:defRPr lang="de-DE" sz="1600" b="1"/>
            </a:lvl8pPr>
            <a:lvl9pPr marL="3657600" indent="0">
              <a:buNone/>
              <a:defRPr lang="de-DE" sz="1600" b="1"/>
            </a:lvl9pPr>
          </a:lstStyle>
          <a:p>
            <a:pPr>
              <a:defRPr lang="de-DE"/>
            </a:pPr>
            <a:r>
              <a:t>Mastertextformat bearbeiten</a:t>
            </a:r>
          </a:p>
        </p:txBody>
      </p:sp>
      <p:sp>
        <p:nvSpPr>
          <p:cNvPr id="4" name="Inhalt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8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sbAACwJQAAEAAAACYAAAAIAAAAAYAAAAAAAAA="/>
              </a:ext>
            </a:extLst>
          </p:cNvSpPr>
          <p:nvPr>
            <p:ph idx="2"/>
          </p:nvPr>
        </p:nvSpPr>
        <p:spPr>
          <a:xfrm>
            <a:off x="457200" y="2174875"/>
            <a:ext cx="4040505" cy="3951605"/>
          </a:xfrm>
        </p:spPr>
        <p:txBody>
          <a:bodyPr/>
          <a:lstStyle>
            <a:lvl1pPr>
              <a:defRPr lang="de-DE" sz="2400"/>
            </a:lvl1pPr>
            <a:lvl2pPr>
              <a:defRPr lang="de-DE" sz="2000"/>
            </a:lvl2pPr>
            <a:lvl3pPr>
              <a:defRPr lang="de-DE" sz="1800"/>
            </a:lvl3pPr>
            <a:lvl4pPr>
              <a:defRPr lang="de-DE" sz="1600"/>
            </a:lvl4pPr>
            <a:lvl5pPr>
              <a:defRPr lang="de-DE" sz="1600"/>
            </a:lvl5pPr>
            <a:lvl6pPr>
              <a:defRPr lang="de-DE" sz="1600"/>
            </a:lvl6pPr>
            <a:lvl7pPr>
              <a:defRPr lang="de-DE" sz="1600"/>
            </a:lvl7pPr>
            <a:lvl8pPr>
              <a:defRPr lang="de-DE" sz="1600"/>
            </a:lvl8pPr>
            <a:lvl9pPr>
              <a:defRPr lang="de-DE" sz="1600"/>
            </a:lvl9pPr>
          </a:lstStyle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5" name="Text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8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THAAAcgkAAHA1AABhDQAAEAAAACYAAAAIAAAAgYAAAAAAAAA="/>
              </a:ext>
            </a:extLst>
          </p:cNvSpPr>
          <p:nvPr>
            <p:ph idx="3"/>
          </p:nvPr>
        </p:nvSpPr>
        <p:spPr>
          <a:xfrm>
            <a:off x="4645025" y="1535430"/>
            <a:ext cx="4041775" cy="63944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400" b="1"/>
            </a:lvl1pPr>
            <a:lvl2pPr marL="457200" indent="0">
              <a:buNone/>
              <a:defRPr lang="de-DE" sz="2000" b="1"/>
            </a:lvl2pPr>
            <a:lvl3pPr marL="914400" indent="0">
              <a:buNone/>
              <a:defRPr lang="de-DE" sz="1800" b="1"/>
            </a:lvl3pPr>
            <a:lvl4pPr marL="1371600" indent="0">
              <a:buNone/>
              <a:defRPr lang="de-DE" sz="1600" b="1"/>
            </a:lvl4pPr>
            <a:lvl5pPr marL="1828800" indent="0">
              <a:buNone/>
              <a:defRPr lang="de-DE" sz="1600" b="1"/>
            </a:lvl5pPr>
            <a:lvl6pPr marL="2286000" indent="0">
              <a:buNone/>
              <a:defRPr lang="de-DE" sz="1600" b="1"/>
            </a:lvl6pPr>
            <a:lvl7pPr marL="2743200" indent="0">
              <a:buNone/>
              <a:defRPr lang="de-DE" sz="1600" b="1"/>
            </a:lvl7pPr>
            <a:lvl8pPr marL="3200400" indent="0">
              <a:buNone/>
              <a:defRPr lang="de-DE" sz="1600" b="1"/>
            </a:lvl8pPr>
            <a:lvl9pPr marL="3657600" indent="0">
              <a:buNone/>
              <a:defRPr lang="de-DE" sz="1600" b="1"/>
            </a:lvl9pPr>
          </a:lstStyle>
          <a:p>
            <a:pPr>
              <a:defRPr lang="de-DE"/>
            </a:pPr>
            <a:r>
              <a:t>Mastertextformat bearbeiten</a:t>
            </a:r>
          </a:p>
        </p:txBody>
      </p:sp>
      <p:sp>
        <p:nvSpPr>
          <p:cNvPr id="6" name="Inhalts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8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THAAAYQ0AAHA1AACwJQAAEAAAACYAAAAIAAAAAYAAAAAAAAA="/>
              </a:ext>
            </a:extLst>
          </p:cNvSpPr>
          <p:nvPr>
            <p:ph idx="4"/>
          </p:nvPr>
        </p:nvSpPr>
        <p:spPr>
          <a:xfrm>
            <a:off x="4645025" y="2174875"/>
            <a:ext cx="4041775" cy="3951605"/>
          </a:xfrm>
        </p:spPr>
        <p:txBody>
          <a:bodyPr/>
          <a:lstStyle>
            <a:lvl1pPr>
              <a:defRPr lang="de-DE" sz="2400"/>
            </a:lvl1pPr>
            <a:lvl2pPr>
              <a:defRPr lang="de-DE" sz="2000"/>
            </a:lvl2pPr>
            <a:lvl3pPr>
              <a:defRPr lang="de-DE" sz="1800"/>
            </a:lvl3pPr>
            <a:lvl4pPr>
              <a:defRPr lang="de-DE" sz="1600"/>
            </a:lvl4pPr>
            <a:lvl5pPr>
              <a:defRPr lang="de-DE" sz="1600"/>
            </a:lvl5pPr>
            <a:lvl6pPr>
              <a:defRPr lang="de-DE" sz="1600"/>
            </a:lvl6pPr>
            <a:lvl7pPr>
              <a:defRPr lang="de-DE" sz="1600"/>
            </a:lvl7pPr>
            <a:lvl8pPr>
              <a:defRPr lang="de-DE" sz="1600"/>
            </a:lvl8pPr>
            <a:lvl9pPr>
              <a:defRPr lang="de-DE" sz="1600"/>
            </a:lvl9pPr>
          </a:lstStyle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7" name="Datumsplatzhalt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48C5-AB7F-8B46-BE2AC7087DEB}" type="datetime1">
              <a:t>04.03.2026</a:t>
            </a:fld>
            <a:endParaRPr dirty="0"/>
          </a:p>
        </p:txBody>
      </p:sp>
      <p:sp>
        <p:nvSpPr>
          <p:cNvPr id="8" name="Fußzeilenplatzhalter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9" name="Foliennummernplatzhalter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26DD-F6C6-931B-D0937E556585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Datum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FFDC-603C-928D-096984C3645C}" type="datetime1">
              <a:t>04.03.2026</a:t>
            </a:fld>
            <a:endParaRPr dirty="0"/>
          </a:p>
        </p:txBody>
      </p:sp>
      <p:sp>
        <p:nvSpPr>
          <p:cNvPr id="4" name="Fußzeilen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5" name="Foliennummer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0FDA-8FBA-9462-F9EF022C62AC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06D6-9B5F-9876-F00AE7386EA5}" type="datetime1">
              <a:t>04.03.2026</a:t>
            </a:fld>
            <a:endParaRPr dirty="0"/>
          </a:p>
        </p:txBody>
      </p:sp>
      <p:sp>
        <p:nvSpPr>
          <p:cNvPr id="3" name="Fußzeilen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4" name="Foliennummern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0BEE-CB53-A026-FD06EB6856A8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Y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de-DE" sz="2000" b="1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>
            <a:lvl1pPr>
              <a:defRPr lang="de-DE" sz="3200"/>
            </a:lvl1pPr>
            <a:lvl2pPr>
              <a:defRPr lang="de-DE" sz="2800"/>
            </a:lvl2pPr>
            <a:lvl3pPr>
              <a:defRPr lang="de-DE" sz="2400"/>
            </a:lvl3pPr>
            <a:lvl4pPr>
              <a:defRPr lang="de-DE" sz="2000"/>
            </a:lvl4pPr>
            <a:lvl5pPr>
              <a:defRPr lang="de-DE" sz="2000"/>
            </a:lvl5pPr>
            <a:lvl6pPr>
              <a:defRPr lang="de-DE" sz="2000"/>
            </a:lvl6pPr>
            <a:lvl7pPr>
              <a:defRPr lang="de-DE" sz="2000"/>
            </a:lvl7pPr>
            <a:lvl8pPr>
              <a:defRPr lang="de-DE" sz="2000"/>
            </a:lvl8pPr>
            <a:lvl9pPr>
              <a:defRPr lang="de-DE" sz="2000"/>
            </a:lvl9pPr>
          </a:lstStyle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4" name="Text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EAAAACYAAAAIAAAAAYAAAAAAAAA=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>
            <a:lvl1pPr marL="0" indent="0">
              <a:buNone/>
              <a:defRPr lang="de-DE" sz="1400"/>
            </a:lvl1pPr>
            <a:lvl2pPr marL="457200" indent="0">
              <a:buNone/>
              <a:defRPr lang="de-DE" sz="1200"/>
            </a:lvl2pPr>
            <a:lvl3pPr marL="914400" indent="0">
              <a:buNone/>
              <a:defRPr lang="de-DE" sz="1000"/>
            </a:lvl3pPr>
            <a:lvl4pPr marL="1371600" indent="0">
              <a:buNone/>
              <a:defRPr lang="de-DE" sz="900"/>
            </a:lvl4pPr>
            <a:lvl5pPr marL="1828800" indent="0">
              <a:buNone/>
              <a:defRPr lang="de-DE" sz="900"/>
            </a:lvl5pPr>
            <a:lvl6pPr marL="2286000" indent="0">
              <a:buNone/>
              <a:defRPr lang="de-DE" sz="900"/>
            </a:lvl6pPr>
            <a:lvl7pPr marL="2743200" indent="0">
              <a:buNone/>
              <a:defRPr lang="de-DE" sz="900"/>
            </a:lvl7pPr>
            <a:lvl8pPr marL="3200400" indent="0">
              <a:buNone/>
              <a:defRPr lang="de-DE" sz="900"/>
            </a:lvl8pPr>
            <a:lvl9pPr marL="3657600" indent="0">
              <a:buNone/>
              <a:defRPr lang="de-DE" sz="900"/>
            </a:lvl9pPr>
          </a:lstStyle>
          <a:p>
            <a:pPr>
              <a:defRPr lang="de-DE"/>
            </a:pPr>
            <a:r>
              <a:t>Mastertextformat bearbeiten</a:t>
            </a:r>
          </a:p>
        </p:txBody>
      </p:sp>
      <p:sp>
        <p:nvSpPr>
          <p:cNvPr id="5" name="Datums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6998-1141-D6FC-9F14F9B220CA}" type="datetime1">
              <a:t>04.03.2026</a:t>
            </a:fld>
            <a:endParaRPr dirty="0"/>
          </a:p>
        </p:txBody>
      </p:sp>
      <p:sp>
        <p:nvSpPr>
          <p:cNvPr id="6" name="Fußzeile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7" name="Foliennummernplatzhalt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E5FA-8C43-B461-1316FB2F4246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CwAAiB0AAMcsAAAFIQAAEAAAACYAAAAIAAAAgYAAAAAAAAA="/>
              </a:ext>
            </a:extLst>
          </p:cNvSpPr>
          <p:nvPr>
            <p:ph type="title"/>
          </p:nvPr>
        </p:nvSpPr>
        <p:spPr>
          <a:xfrm>
            <a:off x="1792605" y="4800600"/>
            <a:ext cx="5486400" cy="56705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de-DE" sz="2000" b="1"/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Bild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Y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CwAAxQMAAMcsAAAVHQAAEAAAACYAAAAIAAAAAYAAAAAAAAA="/>
              </a:ext>
            </a:extLst>
          </p:cNvSpPr>
          <p:nvPr>
            <p:ph type="pic" idx="1"/>
          </p:nvPr>
        </p:nvSpPr>
        <p:spPr>
          <a:xfrm>
            <a:off x="1792605" y="612775"/>
            <a:ext cx="5486400" cy="4114800"/>
          </a:xfrm>
        </p:spPr>
        <p:txBody>
          <a:bodyPr/>
          <a:lstStyle>
            <a:lvl1pPr marL="0" indent="0">
              <a:buNone/>
              <a:defRPr lang="de-DE" sz="3200"/>
            </a:lvl1pPr>
            <a:lvl2pPr marL="457200" indent="0">
              <a:buNone/>
              <a:defRPr lang="de-DE" sz="2800"/>
            </a:lvl2pPr>
            <a:lvl3pPr marL="914400" indent="0">
              <a:buNone/>
              <a:defRPr lang="de-DE" sz="2400"/>
            </a:lvl3pPr>
            <a:lvl4pPr marL="1371600" indent="0">
              <a:buNone/>
              <a:defRPr lang="de-DE" sz="2000"/>
            </a:lvl4pPr>
            <a:lvl5pPr marL="1828800" indent="0">
              <a:buNone/>
              <a:defRPr lang="de-DE" sz="2000"/>
            </a:lvl5pPr>
            <a:lvl6pPr marL="2286000" indent="0">
              <a:buNone/>
              <a:defRPr lang="de-DE" sz="2000"/>
            </a:lvl6pPr>
            <a:lvl7pPr marL="2743200" indent="0">
              <a:buNone/>
              <a:defRPr lang="de-DE" sz="2000"/>
            </a:lvl7pPr>
            <a:lvl8pPr marL="3200400" indent="0">
              <a:buNone/>
              <a:defRPr lang="de-DE" sz="2000"/>
            </a:lvl8pPr>
            <a:lvl9pPr marL="3657600" indent="0">
              <a:buNone/>
              <a:defRPr lang="de-DE" sz="2000"/>
            </a:lvl9pPr>
          </a:lstStyle>
          <a:p>
            <a:pPr>
              <a:defRPr lang="de-DE"/>
            </a:pPr>
            <a:endParaRPr dirty="0"/>
          </a:p>
        </p:txBody>
      </p:sp>
      <p:sp>
        <p:nvSpPr>
          <p:cNvPr id="4" name="Text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Y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CwAABSEAAMcsAAD4JQAAEAAAACYAAAAIAAAAAYAAAAAAAAA="/>
              </a:ext>
            </a:extLst>
          </p:cNvSpPr>
          <p:nvPr>
            <p:ph idx="2"/>
          </p:nvPr>
        </p:nvSpPr>
        <p:spPr>
          <a:xfrm>
            <a:off x="1792605" y="5367655"/>
            <a:ext cx="5486400" cy="804545"/>
          </a:xfrm>
        </p:spPr>
        <p:txBody>
          <a:bodyPr/>
          <a:lstStyle>
            <a:lvl1pPr marL="0" indent="0">
              <a:buNone/>
              <a:defRPr lang="de-DE" sz="1400"/>
            </a:lvl1pPr>
            <a:lvl2pPr marL="457200" indent="0">
              <a:buNone/>
              <a:defRPr lang="de-DE" sz="1200"/>
            </a:lvl2pPr>
            <a:lvl3pPr marL="914400" indent="0">
              <a:buNone/>
              <a:defRPr lang="de-DE" sz="1000"/>
            </a:lvl3pPr>
            <a:lvl4pPr marL="1371600" indent="0">
              <a:buNone/>
              <a:defRPr lang="de-DE" sz="900"/>
            </a:lvl4pPr>
            <a:lvl5pPr marL="1828800" indent="0">
              <a:buNone/>
              <a:defRPr lang="de-DE" sz="900"/>
            </a:lvl5pPr>
            <a:lvl6pPr marL="2286000" indent="0">
              <a:buNone/>
              <a:defRPr lang="de-DE" sz="900"/>
            </a:lvl6pPr>
            <a:lvl7pPr marL="2743200" indent="0">
              <a:buNone/>
              <a:defRPr lang="de-DE" sz="900"/>
            </a:lvl7pPr>
            <a:lvl8pPr marL="3200400" indent="0">
              <a:buNone/>
              <a:defRPr lang="de-DE" sz="900"/>
            </a:lvl8pPr>
            <a:lvl9pPr marL="3657600" indent="0">
              <a:buNone/>
              <a:defRPr lang="de-DE" sz="900"/>
            </a:lvl9pPr>
          </a:lstStyle>
          <a:p>
            <a:pPr>
              <a:defRPr lang="de-DE"/>
            </a:pPr>
            <a:r>
              <a:t>Mastertextformat bearbeiten</a:t>
            </a:r>
          </a:p>
        </p:txBody>
      </p:sp>
      <p:sp>
        <p:nvSpPr>
          <p:cNvPr id="5" name="Datums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de-DE"/>
            </a:pPr>
            <a:fld id="{C095632D-66C5-284E-8BC5-901BF68B7DC5}" type="datetime1">
              <a:t>04.03.2026</a:t>
            </a:fld>
            <a:endParaRPr dirty="0"/>
          </a:p>
        </p:txBody>
      </p:sp>
      <p:sp>
        <p:nvSpPr>
          <p:cNvPr id="6" name="Fußzeile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de-DE"/>
            </a:pPr>
            <a:endParaRPr dirty="0"/>
          </a:p>
        </p:txBody>
      </p:sp>
      <p:sp>
        <p:nvSpPr>
          <p:cNvPr id="7" name="Foliennummernplatzhalt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de-DE"/>
            </a:pPr>
            <a:fld id="{C095632D-F1AF-529C-E1BF-07C924F11752}" type="slidenum">
              <a:t>‹Nr.›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IBrVwE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HA1AAC5CAAAEAAAACYAAAAIAAAAvy8AAAAAAAA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Mastertitelformat bearbeiten</a:t>
            </a:r>
          </a:p>
        </p:txBody>
      </p:sp>
      <p:sp>
        <p:nvSpPr>
          <p:cNvPr id="3" name="Text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2AkAAHA1AACwJQAAEAAAACYAAAAIAAAAPy8AAAAAAAA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4" name="Datumsplatzhalt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GicAAPAPAABZKQAAEAAAACYAAAAIAAAAv48AAAAAAAA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l">
              <a:defRPr lang="de-DE" sz="1200">
                <a:solidFill>
                  <a:srgbClr val="8C8C8C"/>
                </a:solidFill>
              </a:defRPr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C095632D-A2EB-2AA4-A5C7-54F11C895301}" type="datetime1">
              <a:t>04.03.2026</a:t>
            </a:fld>
            <a:endParaRPr dirty="0"/>
          </a:p>
        </p:txBody>
      </p:sp>
      <p:sp>
        <p:nvSpPr>
          <p:cNvPr id="5" name="Fußzeilenplatzhalt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EwAAGicAAAglAABZKQAAEAAAACYAAAAIAAAAv48AAAAAAAA="/>
              </a:ext>
            </a:extLst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>
              <a:defRPr lang="de-DE" sz="1200">
                <a:solidFill>
                  <a:srgbClr val="8C8C8C"/>
                </a:solidFill>
              </a:defRPr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endParaRPr dirty="0"/>
          </a:p>
        </p:txBody>
      </p:sp>
      <p:sp>
        <p:nvSpPr>
          <p:cNvPr id="6" name="Foliennummernplatzhalt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QKAAAGicAAHA1AABZKQAAEAAAACYAAAAIAAAAv48AAAAAAAA="/>
              </a:ext>
            </a:extLst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>
              <a:defRPr lang="de-DE" sz="1200">
                <a:solidFill>
                  <a:srgbClr val="8C8C8C"/>
                </a:solidFill>
              </a:defRPr>
            </a:lvl1pPr>
            <a:lvl2pPr>
              <a:defRPr lang="de-DE"/>
            </a:lvl2pPr>
            <a:lvl3pPr>
              <a:defRPr lang="de-DE"/>
            </a:lvl3pPr>
            <a:lvl4pPr>
              <a:defRPr lang="de-DE"/>
            </a:lvl4pPr>
            <a:lvl5pPr>
              <a:defRPr lang="de-DE"/>
            </a:lvl5pPr>
            <a:lvl6pPr>
              <a:defRPr lang="de-DE"/>
            </a:lvl6pPr>
            <a:lvl7pPr>
              <a:defRPr lang="de-DE"/>
            </a:lvl7pPr>
            <a:lvl8pPr>
              <a:defRPr lang="de-DE"/>
            </a:lvl8pPr>
            <a:lvl9pPr>
              <a:defRPr lang="de-DE"/>
            </a:lvl9pPr>
          </a:lstStyle>
          <a:p>
            <a:pPr>
              <a:defRPr lang="de-DE"/>
            </a:pPr>
            <a:fld id="{C095632D-2490-633B-DE8E-D26E83C02887}" type="slidenum">
              <a:t>‹Nr.›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457200">
        <a:lnSpc>
          <a:spcPct val="100000"/>
        </a:lnSpc>
        <a:spcBef>
          <a:spcPts val="765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32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742950" marR="0" indent="-285750" algn="l" defTabSz="457200">
        <a:lnSpc>
          <a:spcPct val="100000"/>
        </a:lnSpc>
        <a:spcBef>
          <a:spcPts val="670"/>
        </a:spcBef>
        <a:spcAft>
          <a:spcPts val="0"/>
        </a:spcAft>
        <a:buClrTx/>
        <a:buSzTx/>
        <a:buFont typeface="Arial" pitchFamily="2" charset="0"/>
        <a:buChar char="–"/>
        <a:tabLst/>
        <a:defRPr lang="de-DE" sz="2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457200">
        <a:lnSpc>
          <a:spcPct val="100000"/>
        </a:lnSpc>
        <a:spcBef>
          <a:spcPts val="575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457200">
        <a:lnSpc>
          <a:spcPct val="100000"/>
        </a:lnSpc>
        <a:spcBef>
          <a:spcPts val="480"/>
        </a:spcBef>
        <a:spcAft>
          <a:spcPts val="0"/>
        </a:spcAft>
        <a:buClrTx/>
        <a:buSzTx/>
        <a:buFont typeface="Arial" pitchFamily="2" charset="0"/>
        <a:buChar char="–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457200">
        <a:lnSpc>
          <a:spcPct val="100000"/>
        </a:lnSpc>
        <a:spcBef>
          <a:spcPts val="480"/>
        </a:spcBef>
        <a:spcAft>
          <a:spcPts val="0"/>
        </a:spcAft>
        <a:buClrTx/>
        <a:buSzTx/>
        <a:buFont typeface="Arial" pitchFamily="2" charset="0"/>
        <a:buChar char="»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friedrun.vietor@die-gfi.de" TargetMode="External"/><Relationship Id="rId2" Type="http://schemas.openxmlformats.org/officeDocument/2006/relationships/hyperlink" Target="mailto:verwaltung@gustav-walle-grundschule.de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933515A-43BC-46D2-A962-E4C16082C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49" y="139482"/>
            <a:ext cx="9315449" cy="657903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75C2706-7021-45D8-8939-CF238F69B942}"/>
              </a:ext>
            </a:extLst>
          </p:cNvPr>
          <p:cNvSpPr txBox="1"/>
          <p:nvPr/>
        </p:nvSpPr>
        <p:spPr>
          <a:xfrm>
            <a:off x="1174955" y="832457"/>
            <a:ext cx="6877664" cy="2781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4000" dirty="0">
                <a:solidFill>
                  <a:schemeClr val="bg1"/>
                </a:solidFill>
                <a:latin typeface="Bayernfine" panose="02000500000000000000" pitchFamily="2" charset="0"/>
              </a:rPr>
              <a:t>Herzlich Willkommen </a:t>
            </a:r>
          </a:p>
          <a:p>
            <a:pPr algn="ctr">
              <a:lnSpc>
                <a:spcPct val="150000"/>
              </a:lnSpc>
            </a:pPr>
            <a:r>
              <a:rPr lang="de-DE" sz="4000" dirty="0">
                <a:solidFill>
                  <a:schemeClr val="bg1"/>
                </a:solidFill>
                <a:latin typeface="Bayernfine" panose="02000500000000000000" pitchFamily="2" charset="0"/>
              </a:rPr>
              <a:t>an der</a:t>
            </a:r>
          </a:p>
          <a:p>
            <a:pPr algn="ctr">
              <a:lnSpc>
                <a:spcPct val="150000"/>
              </a:lnSpc>
            </a:pPr>
            <a:r>
              <a:rPr lang="de-DE" sz="4000" dirty="0">
                <a:solidFill>
                  <a:schemeClr val="bg1"/>
                </a:solidFill>
                <a:latin typeface="Bayernfine" panose="02000500000000000000" pitchFamily="2" charset="0"/>
              </a:rPr>
              <a:t>Gustav-Walle-Grundschule! </a:t>
            </a:r>
          </a:p>
        </p:txBody>
      </p:sp>
      <p:pic>
        <p:nvPicPr>
          <p:cNvPr id="6" name="Grafik2">
            <a:extLst>
              <a:ext uri="{FF2B5EF4-FFF2-40B4-BE49-F238E27FC236}">
                <a16:creationId xmlns:a16="http://schemas.microsoft.com/office/drawing/2014/main" id="{CE3C7C60-91B6-4515-946A-F1F20D6782EB}"/>
              </a:ext>
            </a:extLst>
          </p:cNvPr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AAAAAAAAAAA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lSQAAFUNAAA6KwAA+hM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526098" y="3543412"/>
            <a:ext cx="1284443" cy="128444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08319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8ag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BsAQAAmgEAAAw0AADyBQAAEAAAACYAAAAIAAAAfXD///////8="/>
              </a:ext>
            </a:extLst>
          </p:cNvSpPr>
          <p:nvPr>
            <p:ph type="title"/>
          </p:nvPr>
        </p:nvSpPr>
        <p:spPr>
          <a:xfrm>
            <a:off x="397509" y="260350"/>
            <a:ext cx="8279765" cy="706120"/>
          </a:xfrm>
          <a:solidFill>
            <a:srgbClr val="003366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</a:rPr>
              <a:t>Offene Ganztagsschule</a:t>
            </a:r>
          </a:p>
        </p:txBody>
      </p:sp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3AFD15D2-43DA-428C-8E9E-3E53D5C217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828087"/>
              </p:ext>
            </p:extLst>
          </p:nvPr>
        </p:nvGraphicFramePr>
        <p:xfrm>
          <a:off x="432117" y="1222305"/>
          <a:ext cx="8279765" cy="460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515">
                  <a:extLst>
                    <a:ext uri="{9D8B030D-6E8A-4147-A177-3AD203B41FA5}">
                      <a16:colId xmlns:a16="http://schemas.microsoft.com/office/drawing/2014/main" val="3135664866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328326254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1945766543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1792748673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3449695366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601279886"/>
                    </a:ext>
                  </a:extLst>
                </a:gridCol>
              </a:tblGrid>
              <a:tr h="49225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Uhrzeit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Montag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Dienstag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Mittwoch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Donnerstag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Freitag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598526"/>
                  </a:ext>
                </a:extLst>
              </a:tr>
              <a:tr h="380945"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dirty="0"/>
                        <a:t>8.</a:t>
                      </a:r>
                      <a:r>
                        <a:rPr lang="de-DE" baseline="30000" dirty="0"/>
                        <a:t>00</a:t>
                      </a:r>
                      <a:r>
                        <a:rPr lang="de-DE" dirty="0"/>
                        <a:t> – 8.</a:t>
                      </a:r>
                      <a:r>
                        <a:rPr lang="de-DE" baseline="30000" dirty="0"/>
                        <a:t>45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12306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8.</a:t>
                      </a:r>
                      <a:r>
                        <a:rPr lang="de-DE" baseline="30000" dirty="0"/>
                        <a:t>45</a:t>
                      </a:r>
                      <a:r>
                        <a:rPr lang="de-DE" dirty="0"/>
                        <a:t> – 9.</a:t>
                      </a:r>
                      <a:r>
                        <a:rPr lang="de-DE" baseline="30000" dirty="0"/>
                        <a:t>30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300639"/>
                  </a:ext>
                </a:extLst>
              </a:tr>
              <a:tr h="49225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9.</a:t>
                      </a:r>
                      <a:r>
                        <a:rPr lang="de-DE" baseline="30000" dirty="0"/>
                        <a:t>30</a:t>
                      </a:r>
                      <a:r>
                        <a:rPr lang="de-DE" dirty="0"/>
                        <a:t> – 10.</a:t>
                      </a:r>
                      <a:r>
                        <a:rPr lang="de-DE" baseline="30000" dirty="0"/>
                        <a:t>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/>
                        <a:t>Religion/Ethik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81383"/>
                  </a:ext>
                </a:extLst>
              </a:tr>
              <a:tr h="35915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10.</a:t>
                      </a:r>
                      <a:r>
                        <a:rPr lang="de-DE" b="1" baseline="30000" dirty="0">
                          <a:solidFill>
                            <a:srgbClr val="0000FF"/>
                          </a:solidFill>
                        </a:rPr>
                        <a:t>15</a:t>
                      </a: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 – 10.</a:t>
                      </a:r>
                      <a:r>
                        <a:rPr lang="de-DE" b="1" baseline="30000" dirty="0">
                          <a:solidFill>
                            <a:srgbClr val="0000FF"/>
                          </a:solidFill>
                        </a:rPr>
                        <a:t>45</a:t>
                      </a:r>
                      <a:endParaRPr lang="de-DE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867990"/>
                  </a:ext>
                </a:extLst>
              </a:tr>
              <a:tr h="49225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10.</a:t>
                      </a:r>
                      <a:r>
                        <a:rPr lang="de-DE" baseline="30000" dirty="0"/>
                        <a:t>45</a:t>
                      </a:r>
                      <a:r>
                        <a:rPr lang="de-DE" dirty="0"/>
                        <a:t> – 11.</a:t>
                      </a:r>
                      <a:r>
                        <a:rPr lang="de-DE" baseline="30000" dirty="0"/>
                        <a:t>30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/>
                        <a:t>Religion/Ethik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234475"/>
                  </a:ext>
                </a:extLst>
              </a:tr>
              <a:tr h="485507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11.</a:t>
                      </a:r>
                      <a:r>
                        <a:rPr lang="de-DE" baseline="30000" dirty="0"/>
                        <a:t>30</a:t>
                      </a:r>
                      <a:r>
                        <a:rPr lang="de-DE" dirty="0"/>
                        <a:t> – 12.</a:t>
                      </a:r>
                      <a:r>
                        <a:rPr lang="de-DE" baseline="30000" dirty="0"/>
                        <a:t>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800" b="1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OGTS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mit Mittagessen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816009"/>
                  </a:ext>
                </a:extLst>
              </a:tr>
              <a:tr h="152803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00" b="1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>
                          <a:solidFill>
                            <a:srgbClr val="00B050"/>
                          </a:solidFill>
                        </a:rPr>
                        <a:t>bis </a:t>
                      </a:r>
                      <a:br>
                        <a:rPr lang="de-DE" b="1" dirty="0">
                          <a:solidFill>
                            <a:srgbClr val="00B050"/>
                          </a:solidFill>
                        </a:rPr>
                      </a:br>
                      <a:r>
                        <a:rPr lang="de-DE" b="1" dirty="0">
                          <a:solidFill>
                            <a:srgbClr val="00B050"/>
                          </a:solidFill>
                        </a:rPr>
                        <a:t>14 oder </a:t>
                      </a:r>
                      <a:br>
                        <a:rPr lang="de-DE" b="1" dirty="0">
                          <a:solidFill>
                            <a:srgbClr val="00B050"/>
                          </a:solidFill>
                        </a:rPr>
                      </a:br>
                      <a:r>
                        <a:rPr lang="de-DE" b="1" dirty="0">
                          <a:solidFill>
                            <a:srgbClr val="00B050"/>
                          </a:solidFill>
                        </a:rPr>
                        <a:t>16 Uhr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800" b="1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OGTS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mit Mittagessen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800" b="1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OGTS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mit Mittagessen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800" b="1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OGTS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mit Mittagessen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800" b="1" dirty="0">
                        <a:solidFill>
                          <a:srgbClr val="00B050"/>
                        </a:solidFill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OGTS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1" dirty="0">
                          <a:solidFill>
                            <a:srgbClr val="00B050"/>
                          </a:solidFill>
                        </a:rPr>
                        <a:t>mit Mittagessen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0" dirty="0">
                          <a:solidFill>
                            <a:srgbClr val="FF9900"/>
                          </a:solidFill>
                        </a:rPr>
                        <a:t>flexible Variante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b="0" dirty="0">
                          <a:solidFill>
                            <a:srgbClr val="FF9900"/>
                          </a:solidFill>
                        </a:rPr>
                        <a:t>mit Mittagessen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84893"/>
                  </a:ext>
                </a:extLst>
              </a:tr>
            </a:tbl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D829F0E9-6E9C-456F-AEB7-AC8F313CF004}"/>
              </a:ext>
            </a:extLst>
          </p:cNvPr>
          <p:cNvSpPr txBox="1"/>
          <p:nvPr/>
        </p:nvSpPr>
        <p:spPr>
          <a:xfrm>
            <a:off x="432116" y="5899192"/>
            <a:ext cx="8245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GU: Grundlegender Unterricht, der die Fächer Deutsch, Mathematik, Heimat- und Sachunterricht, </a:t>
            </a:r>
            <a:br>
              <a:rPr lang="de-DE" sz="1400" dirty="0"/>
            </a:br>
            <a:r>
              <a:rPr lang="de-DE" sz="1400" dirty="0"/>
              <a:t>Werken und Gestalten, Musik sowie Kunst umfasst. </a:t>
            </a:r>
          </a:p>
        </p:txBody>
      </p:sp>
    </p:spTree>
    <p:extLst>
      <p:ext uri="{BB962C8B-B14F-4D97-AF65-F5344CB8AC3E}">
        <p14:creationId xmlns:p14="http://schemas.microsoft.com/office/powerpoint/2010/main" val="1070579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11"/>
          <p:cNvGrpSpPr>
            <a:extLst>
              <a:ext uri="smNativeData">
                <pr:smNativeData xmlns:pr="smNativeData" xmlns:p14="http://schemas.microsoft.com/office/powerpoint/2010/main" xmlns="" val="SMDATA_7_nLBNXhMAAAAlAAAAAQAAAA8BAAAAkAAAAEgAAACQAAAASAAAAAAAAAAAAAAAAAAAABcAAAAUAAAAAAAAAAAAAAD/fwAA/38AAAAAAAAJAAAABAAAAAAAAAAMAAAAEAAAAAAAAAAAAAAAAAAAAAAAAAAfAAAAVAAAAAAAAAAAAAAAAAAAAAAAAAAAAAAAAAAAAAAAAAAAAAAAAAAAAAAAAAAAAAAAAAAAAAAAAAAAAAAAAAAAAAAAAAAAAAAAAAAAAAAAAAAAAAAAAAAAACEAAAAYAAAAFAAAALsFAAC2IwAAYzEAAOopAAAQAAAAJgAAAAgAAAD/////AAAAAA=="/>
              </a:ext>
            </a:extLst>
          </p:cNvGrpSpPr>
          <p:nvPr/>
        </p:nvGrpSpPr>
        <p:grpSpPr>
          <a:xfrm>
            <a:off x="931545" y="5805170"/>
            <a:ext cx="7096760" cy="1008380"/>
            <a:chOff x="931545" y="5805170"/>
            <a:chExt cx="7096760" cy="1008380"/>
          </a:xfrm>
        </p:grpSpPr>
        <p:pic>
          <p:nvPicPr>
            <p:cNvPr id="6" name="Grafik 12"/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uwUAALYjAAARDQAA6ikAAAAAAAAmAAAACAAAAP//////////"/>
                </a:ext>
              </a:extLst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1545" y="5805170"/>
              <a:ext cx="1192530" cy="100838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5" name="Grafik 13"/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B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ORcAACckAACRHAAAeSkAAAAAAAAmAAAACAAAAP//////////"/>
                </a:ext>
              </a:extLst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75075" y="5876925"/>
              <a:ext cx="868680" cy="86487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4" name="Picture 2" descr="http://intranet/fileadmin/user_upload/vorlagen/allgemeine%20vorlagen/logo/stadt-wue-logo-2010-rgb.jpg"/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JAAY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GiQAALYjAABjMQAABykAAAAAAAAmAAAACAAAAP//////////"/>
                </a:ext>
              </a:extLst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68670" y="5805170"/>
              <a:ext cx="2159635" cy="864235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  <p:sp>
        <p:nvSpPr>
          <p:cNvPr id="8" name="Textfeld 2"/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M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hAAAMAAAAEAAAAAAAAAAAAAAAAAAAAAAAAAAeAAAAaAAAAAAAAAAAAAAAAAAAAAAAAAAAAAAAECcAABAnAAAAAAAAAAAAAAAAAAAAAAAAAAAAAAAAAAAAAAAAAAAAABQAAAAAAAAAwMD/AAAAAABkAAAAMgAAAAAAAABkAAAAAAAAAH9/fwAKAAAAHwAAAFQAAABPgb0F////AQAAAAAAAAAAAAAAAAAAAAAAAAAAAAAAAAAAAAAAAAAAwAAAAH9/fwDu7OEDzMzMAMDA/wB/f38AAAAAAAAAAAAAAAAAAAAAAAAAAAAhAAAAGAAAABQAAADEAQAAMhwAANIzAADgIQAAECAAACYAAAAIAAAA//////////8="/>
              </a:ext>
            </a:extLst>
          </p:cNvSpPr>
          <p:nvPr/>
        </p:nvSpPr>
        <p:spPr>
          <a:xfrm>
            <a:off x="709612" y="5122252"/>
            <a:ext cx="7724775" cy="682918"/>
          </a:xfrm>
          <a:prstGeom prst="rect">
            <a:avLst/>
          </a:prstGeom>
          <a:noFill/>
          <a:ln w="9525" cap="flat" cmpd="sng" algn="ctr">
            <a:solidFill>
              <a:srgbClr val="C00000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de-DE"/>
            </a:pPr>
            <a:r>
              <a:rPr dirty="0"/>
              <a:t>Eltern mit geringem Einkommen können beim Fachbereich Jugend und Familie der Stadt Würzburg oder Jobcenter einen Antrag auf Bezuschussung stellen.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DA4807C9-4C36-4931-B230-7D59C48B21D9}"/>
              </a:ext>
            </a:extLst>
          </p:cNvPr>
          <p:cNvSpPr txBox="1">
            <a:spLocks noChangeArrowheads="1"/>
          </p:cNvSpPr>
          <p:nvPr/>
        </p:nvSpPr>
        <p:spPr>
          <a:xfrm>
            <a:off x="571500" y="1440988"/>
            <a:ext cx="8001000" cy="3681264"/>
          </a:xfrm>
          <a:prstGeom prst="rect">
            <a:avLst/>
          </a:prstGeom>
        </p:spPr>
        <p:txBody>
          <a:bodyPr/>
          <a:lstStyle>
            <a:lvl1pPr marL="342900" marR="0" indent="-342900" algn="l" defTabSz="45720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45720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4572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2400" b="1" dirty="0">
                <a:solidFill>
                  <a:srgbClr val="FF9900"/>
                </a:solidFill>
              </a:rPr>
              <a:t>im gebundenen und offenen Ganztag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de-DE" altLang="de-DE" sz="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2100" b="1" dirty="0"/>
              <a:t>Preise im Schuljahr 2025/26: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2100" dirty="0"/>
              <a:t>2 Tage/Woche	 43 €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2100" dirty="0"/>
              <a:t>3 Tage/Woche	 64 €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2100" dirty="0"/>
              <a:t>4 Tage/Woche	 84 €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2100" dirty="0"/>
              <a:t>5 Tage/Woche	 106 €   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de-DE" altLang="de-DE" sz="1800" dirty="0"/>
              <a:t>(10 Raten von Oktober bis Juli)</a:t>
            </a:r>
          </a:p>
        </p:txBody>
      </p:sp>
      <p:sp>
        <p:nvSpPr>
          <p:cNvPr id="11" name="Titel 5">
            <a:extLst>
              <a:ext uri="{FF2B5EF4-FFF2-40B4-BE49-F238E27FC236}">
                <a16:creationId xmlns:a16="http://schemas.microsoft.com/office/drawing/2014/main" id="{6A0DFD27-14C9-4EBE-A29D-991ECB60C4B4}"/>
              </a:ext>
            </a:extLst>
          </p:cNvPr>
          <p:cNvSpPr txBox="1">
            <a:spLocks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ktAAA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CMAQAAmgEAACw0AADyBQAAEAAAACYAAAAIAAAAfXD///////8="/>
              </a:ext>
            </a:extLst>
          </p:cNvSpPr>
          <p:nvPr/>
        </p:nvSpPr>
        <p:spPr>
          <a:xfrm>
            <a:off x="457200" y="188595"/>
            <a:ext cx="8229600" cy="1180638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2860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743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200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657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 marL="285750" indent="-285750">
              <a:defRPr lang="de-DE"/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</a:rPr>
              <a:t>Kosten für das verpflichtende </a:t>
            </a:r>
          </a:p>
          <a:p>
            <a:pPr marL="285750" indent="-285750">
              <a:defRPr lang="de-DE"/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</a:rPr>
              <a:t>warme Mittagessen im Ganztag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41960E-3942-43F7-BC7E-DAA1C8942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1150936"/>
            <a:ext cx="8622569" cy="5516564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de-DE" altLang="de-DE" sz="1800" b="1" dirty="0">
                <a:solidFill>
                  <a:srgbClr val="FF9900"/>
                </a:solidFill>
              </a:rPr>
              <a:t>Für Kinder der Gustav-Walle-, Leonhard-Frank-, Max-Dauthendey-Grundschule </a:t>
            </a:r>
            <a:br>
              <a:rPr lang="de-DE" altLang="de-DE" sz="1800" b="1" dirty="0">
                <a:solidFill>
                  <a:srgbClr val="FF9900"/>
                </a:solidFill>
              </a:rPr>
            </a:br>
            <a:r>
              <a:rPr lang="de-DE" altLang="de-DE" sz="1800" b="1" dirty="0">
                <a:solidFill>
                  <a:srgbClr val="FF9900"/>
                </a:solidFill>
              </a:rPr>
              <a:t>Fanny-König-Grundschule!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de-DE" sz="500" dirty="0"/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zwei letzten Sommerferienwochen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de-DE" sz="500" dirty="0"/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Oster-, Pfingstferien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de-DE" sz="500" dirty="0"/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Betreuungszeit: 7.30 Uhr – 16.00 Uhr </a:t>
            </a:r>
            <a:r>
              <a:rPr lang="de-DE" sz="1800" dirty="0"/>
              <a:t>(Bringzeit ab 7.30 Uhr – 9.00 Uhr)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de-DE" sz="500" dirty="0"/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Betreuungsorte: Gustav-Walle-Grundschule oder Max-</a:t>
            </a:r>
            <a:r>
              <a:rPr lang="de-DE" sz="2100" dirty="0" err="1"/>
              <a:t>Dauthendey</a:t>
            </a:r>
            <a:r>
              <a:rPr lang="de-DE" sz="2100" dirty="0"/>
              <a:t>-Grundschule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de-DE" sz="500" dirty="0"/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Kosten: 4 Tage: ca. 300</a:t>
            </a:r>
            <a:r>
              <a:rPr lang="de-DE" sz="2100" dirty="0">
                <a:sym typeface="Wingdings" panose="05000000000000000000" pitchFamily="2" charset="2"/>
              </a:rPr>
              <a:t> €; </a:t>
            </a:r>
            <a:r>
              <a:rPr lang="de-DE" sz="2100" dirty="0"/>
              <a:t>5 Tage: ca. </a:t>
            </a:r>
            <a:r>
              <a:rPr lang="de-DE" sz="2100" dirty="0">
                <a:sym typeface="Wingdings" panose="05000000000000000000" pitchFamily="2" charset="2"/>
              </a:rPr>
              <a:t>360 € </a:t>
            </a:r>
            <a:endParaRPr lang="de-DE" sz="1800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de-DE" sz="500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Ferienbetreuung findet erst ab 15 Anmeldungen pro Ferienwoche statt.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de-DE" sz="500" dirty="0"/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r>
              <a:rPr lang="de-DE" sz="2100" dirty="0"/>
              <a:t>Abfrage nach Ostern </a:t>
            </a: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>
              <a:defRPr/>
            </a:pPr>
            <a:endParaRPr lang="de-DE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DE" sz="2000" dirty="0">
              <a:sym typeface="Wingdings" panose="05000000000000000000" pitchFamily="2" charset="2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DE" sz="2400" dirty="0">
              <a:sym typeface="Wingdings" panose="05000000000000000000" pitchFamily="2" charset="2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83014A16-28A8-4A2F-9608-896C2186CCF1}"/>
              </a:ext>
            </a:extLst>
          </p:cNvPr>
          <p:cNvSpPr txBox="1">
            <a:spLocks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ktAAA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CMAQAAmgEAACw0AADyBQAAEAAAACYAAAAIAAAAfXD///////8="/>
              </a:ext>
            </a:extLst>
          </p:cNvSpPr>
          <p:nvPr/>
        </p:nvSpPr>
        <p:spPr>
          <a:xfrm>
            <a:off x="276225" y="312737"/>
            <a:ext cx="8622569" cy="70612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2860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743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200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657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 marL="285750" indent="-285750">
              <a:defRPr lang="de-DE"/>
            </a:pPr>
            <a:r>
              <a:rPr lang="de-DE" sz="3000" dirty="0">
                <a:solidFill>
                  <a:schemeClr val="bg1"/>
                </a:solidFill>
                <a:latin typeface="Bayernfine" panose="02000500000000000000" pitchFamily="2" charset="0"/>
              </a:rPr>
              <a:t>Ferienbetreuung des Kooperationspartners gfi</a:t>
            </a:r>
          </a:p>
        </p:txBody>
      </p:sp>
      <p:pic>
        <p:nvPicPr>
          <p:cNvPr id="9" name="Grafik 12">
            <a:extLst>
              <a:ext uri="{FF2B5EF4-FFF2-40B4-BE49-F238E27FC236}">
                <a16:creationId xmlns:a16="http://schemas.microsoft.com/office/drawing/2014/main" id="{0AFFDA4E-CB11-4DCE-A50D-76BCA54DAADD}"/>
              </a:ext>
            </a:extLst>
          </p:cNvPr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uwUAALYjAAARDQAA6ikAAAAAAAAmAAAACAAAAP//////////"/>
              </a:ext>
            </a:extLst>
          </p:cNvPicPr>
          <p:nvPr/>
        </p:nvPicPr>
        <p:blipFill rotWithShape="1">
          <a:blip r:embed="rId2"/>
          <a:srcRect l="16551" t="17433" r="19422" b="15774"/>
          <a:stretch/>
        </p:blipFill>
        <p:spPr>
          <a:xfrm>
            <a:off x="6384195" y="1607058"/>
            <a:ext cx="2132937" cy="1881494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455928" y="2854673"/>
            <a:ext cx="4034789" cy="3495188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de-DE" sz="2500" b="1" u="sng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Leitung </a:t>
            </a:r>
          </a:p>
          <a:p>
            <a:pPr algn="ctr">
              <a:lnSpc>
                <a:spcPct val="150000"/>
              </a:lnSpc>
              <a:defRPr/>
            </a:pPr>
            <a:r>
              <a:rPr lang="de-DE" sz="2500" b="1" u="sng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Gustav-Walle-Grundschule</a:t>
            </a:r>
          </a:p>
          <a:p>
            <a:pPr algn="ctr">
              <a:lnSpc>
                <a:spcPct val="150000"/>
              </a:lnSpc>
              <a:defRPr/>
            </a:pPr>
            <a:r>
              <a:rPr lang="de-DE" sz="250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Meike Gressel</a:t>
            </a:r>
          </a:p>
          <a:p>
            <a:pPr algn="ctr">
              <a:lnSpc>
                <a:spcPct val="150000"/>
              </a:lnSpc>
              <a:defRPr/>
            </a:pPr>
            <a:r>
              <a:rPr lang="de-DE" sz="250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verwaltung@gustav-walle-grundschule.de</a:t>
            </a:r>
            <a:endParaRPr lang="de-DE" sz="2500" dirty="0"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de-DE" sz="250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0931 2991220</a:t>
            </a:r>
          </a:p>
        </p:txBody>
      </p:sp>
      <p:sp>
        <p:nvSpPr>
          <p:cNvPr id="11" name="Titel 5"/>
          <p:cNvSpPr txBox="1">
            <a:spLocks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ktAAA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CMAQAAmgEAACw0AADyBQAAEAAAACYAAAAIAAAAfXD///////8="/>
              </a:ext>
            </a:extLst>
          </p:cNvSpPr>
          <p:nvPr/>
        </p:nvSpPr>
        <p:spPr>
          <a:xfrm>
            <a:off x="4653283" y="2842322"/>
            <a:ext cx="4034789" cy="3495187"/>
          </a:xfrm>
          <a:prstGeom prst="rect">
            <a:avLst/>
          </a:prstGeom>
          <a:solidFill>
            <a:srgbClr val="336699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2860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743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200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657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lnSpc>
                <a:spcPct val="150000"/>
              </a:lnSpc>
              <a:defRPr lang="de-DE"/>
            </a:pPr>
            <a:r>
              <a:rPr lang="de-DE" sz="2500" b="1" u="sng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Leitung </a:t>
            </a:r>
          </a:p>
          <a:p>
            <a:pPr>
              <a:lnSpc>
                <a:spcPct val="150000"/>
              </a:lnSpc>
              <a:defRPr lang="de-DE"/>
            </a:pPr>
            <a:r>
              <a:rPr lang="de-DE" sz="2500" b="1" u="sng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Offener Ganztag</a:t>
            </a:r>
          </a:p>
          <a:p>
            <a:pPr>
              <a:lnSpc>
                <a:spcPct val="150000"/>
              </a:lnSpc>
              <a:defRPr lang="de-DE"/>
            </a:pPr>
            <a:r>
              <a:rPr lang="de-DE" sz="2500" dirty="0">
                <a:ln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Friedrun Vietor</a:t>
            </a:r>
          </a:p>
          <a:p>
            <a:pPr>
              <a:lnSpc>
                <a:spcPct val="150000"/>
              </a:lnSpc>
              <a:defRPr lang="de-DE"/>
            </a:pPr>
            <a:r>
              <a:rPr lang="de-DE" sz="2500" dirty="0">
                <a:ln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friedrun.vietor@die-gfi.de</a:t>
            </a:r>
            <a:r>
              <a:rPr lang="de-DE" sz="2500" dirty="0">
                <a:ln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  <a:defRPr lang="de-DE"/>
            </a:pPr>
            <a:endParaRPr lang="de-DE" sz="2400" dirty="0">
              <a:ln>
                <a:solidFill>
                  <a:schemeClr val="tx1"/>
                </a:solidFill>
                <a:prstDash val="sysDot"/>
              </a:ln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defRPr lang="de-DE"/>
            </a:pPr>
            <a:r>
              <a:rPr lang="de-DE" sz="2500" dirty="0">
                <a:ln>
                  <a:solidFill>
                    <a:schemeClr val="tx1"/>
                  </a:solidFill>
                  <a:prstDash val="sysDot"/>
                </a:ln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0170 9120514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E39611F9-4359-4757-8212-45BF500A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472" y="206818"/>
            <a:ext cx="8229600" cy="845820"/>
          </a:xfrm>
          <a:solidFill>
            <a:srgbClr val="006600"/>
          </a:solidFill>
        </p:spPr>
        <p:txBody>
          <a:bodyPr/>
          <a:lstStyle/>
          <a:p>
            <a:r>
              <a:rPr lang="de-DE" dirty="0">
                <a:solidFill>
                  <a:schemeClr val="bg1"/>
                </a:solidFill>
                <a:latin typeface="Bayernfine" panose="02000500000000000000" pitchFamily="2" charset="0"/>
              </a:rPr>
              <a:t>Kontakte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805FF2B-613E-402E-86D4-5F551C88123D}"/>
              </a:ext>
            </a:extLst>
          </p:cNvPr>
          <p:cNvSpPr txBox="1"/>
          <p:nvPr/>
        </p:nvSpPr>
        <p:spPr>
          <a:xfrm>
            <a:off x="458472" y="1464251"/>
            <a:ext cx="8229600" cy="95410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Gustav-Walle-Grundschule</a:t>
            </a:r>
          </a:p>
          <a:p>
            <a:pPr algn="ctr"/>
            <a:r>
              <a:rPr lang="de-DE" sz="2800" dirty="0"/>
              <a:t>Schwabenstraße 12, 97078 Würzburg</a:t>
            </a:r>
          </a:p>
        </p:txBody>
      </p:sp>
    </p:spTree>
    <p:extLst>
      <p:ext uri="{BB962C8B-B14F-4D97-AF65-F5344CB8AC3E}">
        <p14:creationId xmlns:p14="http://schemas.microsoft.com/office/powerpoint/2010/main" val="329440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130709"/>
              </p:ext>
            </p:extLst>
          </p:nvPr>
        </p:nvGraphicFramePr>
        <p:xfrm>
          <a:off x="1" y="380097"/>
          <a:ext cx="9143999" cy="6591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922788" y="3337378"/>
            <a:ext cx="301524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800" b="1" dirty="0">
                <a:solidFill>
                  <a:srgbClr val="0000FF"/>
                </a:solidFill>
              </a:rPr>
              <a:t>Schulfähigkeit</a:t>
            </a: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4292" y="136769"/>
            <a:ext cx="1447619" cy="1440000"/>
          </a:xfrm>
          <a:prstGeom prst="rect">
            <a:avLst/>
          </a:prstGeom>
        </p:spPr>
      </p:pic>
      <p:pic>
        <p:nvPicPr>
          <p:cNvPr id="7" name="Bild 5">
            <a:extLst>
              <a:ext uri="{FF2B5EF4-FFF2-40B4-BE49-F238E27FC236}">
                <a16:creationId xmlns:a16="http://schemas.microsoft.com/office/drawing/2014/main" id="{A746A1DC-D078-4C2E-A5B4-0E621E98BE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6242" y="136769"/>
            <a:ext cx="1447619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933515A-43BC-46D2-A962-E4C16082C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49" y="139482"/>
            <a:ext cx="9315449" cy="657903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75C2706-7021-45D8-8939-CF238F69B942}"/>
              </a:ext>
            </a:extLst>
          </p:cNvPr>
          <p:cNvSpPr txBox="1"/>
          <p:nvPr/>
        </p:nvSpPr>
        <p:spPr>
          <a:xfrm>
            <a:off x="1174955" y="733827"/>
            <a:ext cx="6877664" cy="2512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3600" dirty="0">
                <a:solidFill>
                  <a:schemeClr val="bg1"/>
                </a:solidFill>
                <a:latin typeface="Bayernfine" panose="02000500000000000000" pitchFamily="2" charset="0"/>
              </a:rPr>
              <a:t>Eine guten Schulstart wünscht </a:t>
            </a:r>
          </a:p>
          <a:p>
            <a:pPr algn="ctr">
              <a:lnSpc>
                <a:spcPct val="150000"/>
              </a:lnSpc>
            </a:pPr>
            <a:r>
              <a:rPr lang="de-DE" sz="3600" dirty="0">
                <a:solidFill>
                  <a:schemeClr val="bg1"/>
                </a:solidFill>
                <a:latin typeface="Bayernfine" panose="02000500000000000000" pitchFamily="2" charset="0"/>
              </a:rPr>
              <a:t>das gesamte Team der</a:t>
            </a:r>
          </a:p>
          <a:p>
            <a:pPr algn="ctr">
              <a:lnSpc>
                <a:spcPct val="150000"/>
              </a:lnSpc>
            </a:pPr>
            <a:r>
              <a:rPr lang="de-DE" sz="3600" dirty="0">
                <a:solidFill>
                  <a:schemeClr val="bg1"/>
                </a:solidFill>
                <a:latin typeface="Bayernfine" panose="02000500000000000000" pitchFamily="2" charset="0"/>
              </a:rPr>
              <a:t>Gustav-Walle-Grundschule! </a:t>
            </a:r>
          </a:p>
        </p:txBody>
      </p:sp>
      <p:pic>
        <p:nvPicPr>
          <p:cNvPr id="9" name="Grafik2">
            <a:extLst>
              <a:ext uri="{FF2B5EF4-FFF2-40B4-BE49-F238E27FC236}">
                <a16:creationId xmlns:a16="http://schemas.microsoft.com/office/drawing/2014/main" id="{EEF7AB17-CC01-4245-B68E-A0B4D4FD0896}"/>
              </a:ext>
            </a:extLst>
          </p:cNvPr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AAAAAAAAAAA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lSQAAFUNAAA6KwAA+hM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5" y="3172367"/>
            <a:ext cx="1695449" cy="1695449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5353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cO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PgMAAHA1AAB0DAAAEAAAACYAAAAIAAAAASAAAAAAAAA="/>
              </a:ext>
            </a:extLst>
          </p:cNvSpPr>
          <p:nvPr>
            <p:ph type="body" idx="1"/>
          </p:nvPr>
        </p:nvSpPr>
        <p:spPr>
          <a:xfrm>
            <a:off x="449580" y="1599148"/>
            <a:ext cx="6865620" cy="1491258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0" indent="0">
              <a:buNone/>
              <a:defRPr lang="de-DE"/>
            </a:pPr>
            <a:r>
              <a:rPr lang="de-DE" b="1" dirty="0">
                <a:solidFill>
                  <a:srgbClr val="0000FF"/>
                </a:solidFill>
              </a:rPr>
              <a:t>Schulpflichtig: </a:t>
            </a:r>
            <a:r>
              <a:rPr lang="de-DE" sz="2500" dirty="0"/>
              <a:t>geboren 01.10.19 bis 30.06.20</a:t>
            </a:r>
            <a:endParaRPr lang="de-DE" b="1" dirty="0">
              <a:solidFill>
                <a:srgbClr val="0000FF"/>
              </a:solidFill>
            </a:endParaRPr>
          </a:p>
          <a:p>
            <a:pPr>
              <a:buFont typeface="Wingdings" panose="05000000000000000000" pitchFamily="2" charset="2"/>
              <a:buChar char="à"/>
              <a:defRPr lang="de-DE"/>
            </a:pPr>
            <a:r>
              <a:rPr lang="de-DE" sz="2200" dirty="0">
                <a:sym typeface="Wingdings" panose="05000000000000000000" pitchFamily="2" charset="2"/>
              </a:rPr>
              <a:t>oder </a:t>
            </a:r>
            <a:r>
              <a:rPr lang="de-DE" sz="2200" dirty="0"/>
              <a:t>2025 zurückgestellt </a:t>
            </a:r>
          </a:p>
          <a:p>
            <a:pPr>
              <a:buFont typeface="Wingdings" panose="05000000000000000000" pitchFamily="2" charset="2"/>
              <a:buChar char="à"/>
              <a:defRPr lang="de-DE"/>
            </a:pPr>
            <a:r>
              <a:rPr lang="de-DE" sz="2200" dirty="0"/>
              <a:t>oder Einschulung 2025 auf 2026 verschoben</a:t>
            </a:r>
          </a:p>
          <a:p>
            <a:pPr marL="0" indent="0">
              <a:buNone/>
              <a:defRPr lang="de-DE"/>
            </a:pPr>
            <a:endParaRPr lang="de-DE" sz="2485" dirty="0"/>
          </a:p>
          <a:p>
            <a:pPr>
              <a:defRPr lang="de-DE"/>
            </a:pPr>
            <a:endParaRPr lang="de-DE" sz="2485" dirty="0"/>
          </a:p>
          <a:p>
            <a:pPr>
              <a:defRPr lang="de-DE"/>
            </a:pPr>
            <a:endParaRPr lang="de-DE" sz="2485" dirty="0"/>
          </a:p>
          <a:p>
            <a:pPr>
              <a:defRPr lang="de-DE"/>
            </a:pPr>
            <a:endParaRPr lang="de-DE" sz="2485" dirty="0"/>
          </a:p>
        </p:txBody>
      </p:sp>
      <p:sp>
        <p:nvSpPr>
          <p:cNvPr id="3" name="Inhaltsplatzhalter 2"/>
          <p:cNvSpPr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p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DbAgAAnQ0AAKksAAA/GAAAEAAAACYAAAAIAAAA//////////8="/>
              </a:ext>
            </a:extLst>
          </p:cNvSpPr>
          <p:nvPr/>
        </p:nvSpPr>
        <p:spPr>
          <a:xfrm>
            <a:off x="464820" y="3229401"/>
            <a:ext cx="7679055" cy="1362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>
            <a:lvl1pPr marL="342900" indent="-3429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32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indent="-285750" algn="l" defTabSz="457200">
              <a:spcBef>
                <a:spcPts val="0"/>
              </a:spcBef>
              <a:buFont typeface="Arial" pitchFamily="2" charset="0"/>
              <a:buChar char="–"/>
              <a:tabLst/>
              <a:defRPr lang="de-DE" sz="28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4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indent="-228600" algn="l" defTabSz="457200">
              <a:spcBef>
                <a:spcPts val="0"/>
              </a:spcBef>
              <a:buFont typeface="Arial" pitchFamily="2" charset="0"/>
              <a:buChar char="–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indent="-228600" algn="l" defTabSz="457200">
              <a:spcBef>
                <a:spcPts val="0"/>
              </a:spcBef>
              <a:buFont typeface="Arial" pitchFamily="2" charset="0"/>
              <a:buChar char="»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 marL="0" indent="0">
              <a:buNone/>
              <a:defRPr lang="de-DE"/>
            </a:pPr>
            <a:r>
              <a:rPr lang="de-DE" sz="3000" b="1" dirty="0">
                <a:solidFill>
                  <a:srgbClr val="0000FF"/>
                </a:solidFill>
              </a:rPr>
              <a:t>Einschulungskorridor: </a:t>
            </a:r>
            <a:r>
              <a:rPr lang="de-DE" sz="2500" dirty="0"/>
              <a:t>geboren 01.07.20 bis 30.09.20</a:t>
            </a:r>
            <a:br>
              <a:rPr dirty="0"/>
            </a:br>
            <a:r>
              <a:rPr lang="de-DE" sz="2200" dirty="0">
                <a:latin typeface="Wingdings" charset="0"/>
                <a:ea typeface="Calibri" pitchFamily="2" charset="0"/>
                <a:cs typeface="Calibri" pitchFamily="2" charset="0"/>
              </a:rPr>
              <a:t></a:t>
            </a:r>
            <a:r>
              <a:rPr lang="de-DE" sz="2200" dirty="0"/>
              <a:t> Schulpflicht erst 2027 durch schriftliche Mitteilung   </a:t>
            </a:r>
            <a:br>
              <a:rPr dirty="0"/>
            </a:br>
            <a:r>
              <a:rPr lang="de-DE" sz="2200" dirty="0"/>
              <a:t>     an Gustav-Walle-Grundschule bis 10. April 2026</a:t>
            </a:r>
          </a:p>
        </p:txBody>
      </p:sp>
      <p:sp>
        <p:nvSpPr>
          <p:cNvPr id="4" name="Inhaltsplatzhalter 2"/>
          <p:cNvSpPr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K0o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DQAgAAxiEAAHA1AADnJwAAEAAAACYAAAAIAAAA//////////8="/>
              </a:ext>
            </a:extLst>
          </p:cNvSpPr>
          <p:nvPr/>
        </p:nvSpPr>
        <p:spPr>
          <a:xfrm>
            <a:off x="457200" y="5725160"/>
            <a:ext cx="8229600" cy="9963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>
            <a:lvl1pPr marL="342900" indent="-3429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32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indent="-285750" algn="l" defTabSz="457200">
              <a:spcBef>
                <a:spcPts val="0"/>
              </a:spcBef>
              <a:buFont typeface="Arial" pitchFamily="2" charset="0"/>
              <a:buChar char="–"/>
              <a:tabLst/>
              <a:defRPr lang="de-DE" sz="28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4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indent="-228600" algn="l" defTabSz="457200">
              <a:spcBef>
                <a:spcPts val="0"/>
              </a:spcBef>
              <a:buFont typeface="Arial" pitchFamily="2" charset="0"/>
              <a:buChar char="–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indent="-228600" algn="l" defTabSz="457200">
              <a:spcBef>
                <a:spcPts val="0"/>
              </a:spcBef>
              <a:buFont typeface="Arial" pitchFamily="2" charset="0"/>
              <a:buChar char="»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indent="-228600" algn="l" defTabSz="457200">
              <a:spcBef>
                <a:spcPts val="0"/>
              </a:spcBef>
              <a:buFont typeface="Arial" pitchFamily="2" charset="0"/>
              <a:buChar char="•"/>
              <a:tabLst/>
              <a:defRPr lang="de-DE" sz="2000" kern="1">
                <a:solidFill>
                  <a:schemeClr val="tx1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 marL="0" indent="0">
              <a:buNone/>
              <a:defRPr lang="de-DE"/>
            </a:pPr>
            <a:r>
              <a:rPr lang="de-DE" sz="3000" b="1" dirty="0">
                <a:solidFill>
                  <a:srgbClr val="0000FF"/>
                </a:solidFill>
              </a:rPr>
              <a:t>Vorzeitige Einschulung: </a:t>
            </a:r>
            <a:r>
              <a:rPr lang="de-DE" sz="2500" dirty="0"/>
              <a:t>geboren 2021</a:t>
            </a:r>
          </a:p>
          <a:p>
            <a:pPr marL="0" indent="0">
              <a:buNone/>
              <a:defRPr lang="de-DE"/>
            </a:pPr>
            <a:r>
              <a:rPr lang="de-DE" sz="2200" dirty="0">
                <a:sym typeface="Wingdings" panose="05000000000000000000" pitchFamily="2" charset="2"/>
              </a:rPr>
              <a:t> </a:t>
            </a:r>
            <a:r>
              <a:rPr lang="de-DE" sz="2200" dirty="0"/>
              <a:t>nur mit Gutachten</a:t>
            </a:r>
          </a:p>
          <a:p>
            <a:pPr>
              <a:defRPr lang="de-DE"/>
            </a:pPr>
            <a:endParaRPr lang="de-DE" sz="2485" dirty="0"/>
          </a:p>
          <a:p>
            <a:pPr marL="0" indent="0">
              <a:buNone/>
              <a:defRPr lang="de-DE"/>
            </a:pPr>
            <a:endParaRPr lang="de-DE" sz="2485" dirty="0"/>
          </a:p>
          <a:p>
            <a:pPr>
              <a:defRPr lang="de-DE"/>
            </a:pPr>
            <a:endParaRPr lang="de-DE" sz="2485" dirty="0"/>
          </a:p>
          <a:p>
            <a:pPr>
              <a:defRPr lang="de-DE"/>
            </a:pPr>
            <a:endParaRPr lang="de-DE" sz="2485" dirty="0"/>
          </a:p>
          <a:p>
            <a:pPr>
              <a:defRPr lang="de-DE"/>
            </a:pPr>
            <a:endParaRPr lang="de-DE" sz="2485" dirty="0"/>
          </a:p>
        </p:txBody>
      </p:sp>
      <p:sp>
        <p:nvSpPr>
          <p:cNvPr id="5" name="Textfeld 1"/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Igr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cAgAAQxkAAEo0AAALIQAAECAAACYAAAAIAAAA//////////8="/>
              </a:ext>
            </a:extLst>
          </p:cNvSpPr>
          <p:nvPr/>
        </p:nvSpPr>
        <p:spPr>
          <a:xfrm>
            <a:off x="464820" y="4634482"/>
            <a:ext cx="8035290" cy="9963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de-DE"/>
            </a:pPr>
            <a:r>
              <a:rPr lang="de-DE" sz="3000" b="1" dirty="0">
                <a:solidFill>
                  <a:srgbClr val="0000FF"/>
                </a:solidFill>
              </a:rPr>
              <a:t>„Kann-Kinder“: </a:t>
            </a:r>
            <a:r>
              <a:rPr lang="de-DE" sz="2500" dirty="0"/>
              <a:t>geboren 01.10.20 bis 31.12.20 </a:t>
            </a:r>
            <a:br>
              <a:rPr dirty="0"/>
            </a:br>
            <a:r>
              <a:rPr lang="de-DE" sz="2200" dirty="0">
                <a:latin typeface="Wingdings" charset="0"/>
                <a:ea typeface="Calibri" pitchFamily="2" charset="0"/>
                <a:cs typeface="Calibri" pitchFamily="2" charset="0"/>
              </a:rPr>
              <a:t></a:t>
            </a:r>
            <a:r>
              <a:rPr lang="de-DE" sz="2200" dirty="0"/>
              <a:t> Einschulung auf Antrag möglich </a:t>
            </a:r>
          </a:p>
        </p:txBody>
      </p:sp>
      <p:pic>
        <p:nvPicPr>
          <p:cNvPr id="6" name="Grafik1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vC0AANcAAACjNgAAswk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7434580" y="136525"/>
            <a:ext cx="1447165" cy="144018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Folientitel1">
            <a:extLst>
              <a:ext uri="{FF2B5EF4-FFF2-40B4-BE49-F238E27FC236}">
                <a16:creationId xmlns:a16="http://schemas.microsoft.com/office/drawing/2014/main" id="{5AC71F65-E35B-4A1F-886E-51005502624F}"/>
              </a:ext>
            </a:extLst>
          </p:cNvPr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8B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AAAAAAAAAAA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>
          <a:xfrm>
            <a:off x="464820" y="352782"/>
            <a:ext cx="6334125" cy="1140460"/>
          </a:xfrm>
          <a:solidFill>
            <a:srgbClr val="006600"/>
          </a:solidFill>
        </p:spPr>
        <p:txBody>
          <a:bodyPr/>
          <a:lstStyle/>
          <a:p>
            <a:pPr>
              <a:defRPr lang="de-DE"/>
            </a:pPr>
            <a:r>
              <a:rPr lang="de-DE" dirty="0">
                <a:solidFill>
                  <a:schemeClr val="bg1"/>
                </a:solidFill>
                <a:latin typeface="Bayernfine" panose="02000500000000000000" pitchFamily="2" charset="0"/>
              </a:rPr>
              <a:t>Einschulung 2026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2" grpId="1" animBg="1" advAuto="0"/>
      <p:bldP spid="2" grpId="2" animBg="1" advAuto="0"/>
      <p:bldP spid="3" grpId="0" advAuto="0"/>
      <p:bldP spid="3" grpId="1" advAuto="0"/>
      <p:bldP spid="4" grpId="0" advAuto="0"/>
      <p:bldP spid="4" grpId="1" advAuto="0"/>
      <p:bldP spid="5" grpId="0" animBg="1" advAuto="0"/>
      <p:bldP spid="5" grpId="1" animBg="1" advAuto="0"/>
    </p:bldLst>
    <p:extLst mod="1">
      <p:ext uri="smNativeData">
        <pr:smNativeData xmlns:pr="smNativeData" xmlns:p14="http://schemas.microsoft.com/office/powerpoint/2010/main" xmlns="" val="nLBNXgkAAAAFAAAAAAAAAAEAAAABAAAAAAAAAAAAAAAAAAAAAAAAAAcAAAABAAAAAQAAAAEAAAAAAAAAAAAAAAAAAAAAAAAACQAAAAIAAAABAAAAAQAAAAAAAAAAAAAAAAAAAAAAAAANAAAAAAAAAAEAAAABAAAAAAAAAAAAAAAAAAAAAAAAAA8AAAABAAAAAQAAAAEAAAAAAAAAAAAAAAAAAAAAAAAAEwAAAAAAAAABAAAAAQAAAAAAAAAAAAAAAAAAAAAAAAAVAAAAAQAAAAEAAAABAAAAAAAAAAAAAAAAAAAAAAAAABkAAAAAAAAAAQAAAAEAAAAAAAAAAAAAAAAAAAAAAAAAGwAAAAEAAAABAAAAAQAAAAAAAAAAAAAAAAAAAAAAAAA="/>
      </p:ext>
    </p:ext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EAgAAkAEAAGQ1AACYCAAAEAAAACYAAAAIAAAAAQAAAAAAAAA="/>
              </a:ext>
            </a:extLst>
          </p:cNvSpPr>
          <p:nvPr>
            <p:ph type="title"/>
          </p:nvPr>
        </p:nvSpPr>
        <p:spPr>
          <a:xfrm>
            <a:off x="464820" y="283909"/>
            <a:ext cx="6429375" cy="1000819"/>
          </a:xfrm>
          <a:solidFill>
            <a:srgbClr val="006600"/>
          </a:solidFill>
        </p:spPr>
        <p:txBody>
          <a:bodyPr/>
          <a:lstStyle/>
          <a:p>
            <a:pPr>
              <a:defRPr lang="de-DE"/>
            </a:pPr>
            <a:r>
              <a:rPr lang="de-DE" dirty="0">
                <a:solidFill>
                  <a:schemeClr val="bg1"/>
                </a:solidFill>
                <a:latin typeface="Bayernfine" panose="02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Termine</a:t>
            </a:r>
          </a:p>
        </p:txBody>
      </p:sp>
      <p:sp>
        <p:nvSpPr>
          <p:cNvPr id="3" name="Inhaltsplatzhalt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2AkAAHA1AAB6EQAAEAAAACYAAAAIAAAAASAAAAAAAAA="/>
              </a:ext>
            </a:extLst>
          </p:cNvSpPr>
          <p:nvPr>
            <p:ph type="body" idx="1"/>
          </p:nvPr>
        </p:nvSpPr>
        <p:spPr>
          <a:xfrm>
            <a:off x="472440" y="1477195"/>
            <a:ext cx="8221980" cy="124079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rPr lang="de-DE" sz="3000" b="1" dirty="0">
                <a:solidFill>
                  <a:srgbClr val="0000FF"/>
                </a:solidFill>
              </a:rPr>
              <a:t>ggf. Schuleingangsscreening </a:t>
            </a:r>
            <a:br>
              <a:rPr sz="2800" dirty="0"/>
            </a:br>
            <a:r>
              <a:rPr lang="de-DE" sz="2800" dirty="0"/>
              <a:t>am Dienstag, 10.02.26</a:t>
            </a:r>
            <a:br>
              <a:rPr dirty="0"/>
            </a:br>
            <a:endParaRPr lang="de-DE" sz="2600" dirty="0"/>
          </a:p>
        </p:txBody>
      </p:sp>
      <p:pic>
        <p:nvPicPr>
          <p:cNvPr id="4" name="Bild 3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vC0AANcAAACjNgAAswk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7434580" y="136525"/>
            <a:ext cx="1447165" cy="144018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Folientext1"/>
          <p:cNvSpPr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xAgAABRQAAJE1AACFGwAAEAAAACYAAAAIAAAA//////////8="/>
              </a:ext>
            </a:extLst>
          </p:cNvSpPr>
          <p:nvPr/>
        </p:nvSpPr>
        <p:spPr>
          <a:xfrm>
            <a:off x="464820" y="3883148"/>
            <a:ext cx="8308340" cy="1219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spcBef>
                <a:spcPts val="765"/>
              </a:spcBef>
              <a:buFont typeface="Arial" pitchFamily="2" charset="0"/>
              <a:buChar char="•"/>
              <a:defRPr lang="de-DE" sz="3200"/>
            </a:pPr>
            <a:r>
              <a:rPr lang="de-DE" sz="3000" b="1" dirty="0">
                <a:solidFill>
                  <a:srgbClr val="0000FF"/>
                </a:solidFill>
              </a:rPr>
              <a:t>Schulhausrallye</a:t>
            </a:r>
            <a:br>
              <a:rPr sz="2800" dirty="0"/>
            </a:br>
            <a:r>
              <a:rPr lang="de-DE" sz="2800" dirty="0">
                <a:solidFill>
                  <a:srgbClr val="000000"/>
                </a:solidFill>
              </a:rPr>
              <a:t>zwischen Ostern &amp; Pfingsten</a:t>
            </a:r>
          </a:p>
        </p:txBody>
      </p:sp>
      <p:sp>
        <p:nvSpPr>
          <p:cNvPr id="6" name="Rechteck1"/>
          <p:cNvSpPr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YAwAASB4AAPg1AAAgJQAAEAAAACYAAAAIAAAA//////////8="/>
              </a:ext>
            </a:extLst>
          </p:cNvSpPr>
          <p:nvPr/>
        </p:nvSpPr>
        <p:spPr>
          <a:xfrm>
            <a:off x="464820" y="5220458"/>
            <a:ext cx="8308340" cy="11125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spcBef>
                <a:spcPts val="765"/>
              </a:spcBef>
              <a:buFont typeface="Arial" pitchFamily="2" charset="0"/>
              <a:buChar char="•"/>
              <a:defRPr lang="de-DE" sz="3200"/>
            </a:pPr>
            <a:r>
              <a:rPr lang="de-DE" sz="3000" b="1" dirty="0">
                <a:solidFill>
                  <a:srgbClr val="0000FF"/>
                </a:solidFill>
              </a:rPr>
              <a:t>Schnupperstunde in unseren Klassen</a:t>
            </a:r>
            <a:br>
              <a:rPr sz="2800" dirty="0"/>
            </a:br>
            <a:r>
              <a:rPr lang="de-DE" sz="2800" dirty="0">
                <a:solidFill>
                  <a:srgbClr val="000000"/>
                </a:solidFill>
              </a:rPr>
              <a:t>Juni / Juli</a:t>
            </a:r>
            <a:br>
              <a:rPr dirty="0"/>
            </a:br>
            <a:endParaRPr lang="de-DE" sz="3400" b="1" dirty="0">
              <a:solidFill>
                <a:srgbClr val="0000FF"/>
              </a:solidFill>
            </a:endParaRPr>
          </a:p>
        </p:txBody>
      </p:sp>
      <p:sp>
        <p:nvSpPr>
          <p:cNvPr id="8" name="Inhaltsplatzhalter 2"/>
          <p:cNvSpPr txBox="1">
            <a:spLocks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2AkAAHA1AAB6EQAAEAAAACYAAAAIAAAAASAAAAAAAAA="/>
              </a:ext>
            </a:extLst>
          </p:cNvSpPr>
          <p:nvPr/>
        </p:nvSpPr>
        <p:spPr>
          <a:xfrm>
            <a:off x="449580" y="2632198"/>
            <a:ext cx="8389620" cy="124079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342900" marR="0" indent="-342900" algn="l" defTabSz="45720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45720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4572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defRPr lang="de-DE"/>
            </a:pPr>
            <a:r>
              <a:rPr lang="de-DE" sz="3000" b="1" dirty="0">
                <a:solidFill>
                  <a:srgbClr val="0000FF"/>
                </a:solidFill>
              </a:rPr>
              <a:t>Schuleinschreibung</a:t>
            </a:r>
            <a:br>
              <a:rPr lang="de-DE" sz="3000" b="1" dirty="0">
                <a:solidFill>
                  <a:srgbClr val="0000FF"/>
                </a:solidFill>
              </a:rPr>
            </a:br>
            <a:r>
              <a:rPr lang="de-DE" sz="3000" dirty="0"/>
              <a:t>am Dienstag, 17.03.26, nachmittags</a:t>
            </a:r>
            <a:br>
              <a:rPr lang="de-DE" dirty="0"/>
            </a:br>
            <a:endParaRPr lang="de-DE" sz="2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5" grpId="0" animBg="1" advAuto="0"/>
      <p:bldP spid="6" grpId="0" animBg="1" advAuto="0"/>
      <p:bldP spid="8" grpId="0" animBg="1" advAuto="0"/>
    </p:bldLst>
    <p:extLst mod="1">
      <p:ext uri="smNativeData">
        <pr:smNativeData xmlns:pr="smNativeData" xmlns:p14="http://schemas.microsoft.com/office/powerpoint/2010/main" xmlns="" val="nLBNXgMAAAAFAAAAAAAAAAEAAAABAAAAAAAAAAAAAAAAAAAAAAAAAAkAAAAAAAAAAQAAAAEAAAAAAAAAAAAAAAAAAAAAAAAADQAAAAAAAAABAAAAAQAAAAAAAAAAAAAAAAAAAAAAAAA="/>
      </p:ext>
    </p:ext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30044" y="5786086"/>
            <a:ext cx="2934883" cy="585216"/>
          </a:xfrm>
        </p:spPr>
        <p:txBody>
          <a:bodyPr/>
          <a:lstStyle/>
          <a:p>
            <a:r>
              <a:rPr lang="de-DE" dirty="0"/>
              <a:t>Private Schule</a:t>
            </a: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539496" y="2484122"/>
            <a:ext cx="8229600" cy="585216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342900" marR="0" indent="-342900" algn="l" defTabSz="45720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45720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4572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457200" y="5337012"/>
            <a:ext cx="3596185" cy="585216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342900" marR="0" indent="-342900" algn="l" defTabSz="45720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45720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4572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endParaRPr lang="de-DE" dirty="0"/>
          </a:p>
          <a:p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847353"/>
              </p:ext>
            </p:extLst>
          </p:nvPr>
        </p:nvGraphicFramePr>
        <p:xfrm>
          <a:off x="1143665" y="3500615"/>
          <a:ext cx="702126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262">
                  <a:extLst>
                    <a:ext uri="{9D8B030D-6E8A-4147-A177-3AD203B41FA5}">
                      <a16:colId xmlns:a16="http://schemas.microsoft.com/office/drawing/2014/main" val="193766633"/>
                    </a:ext>
                  </a:extLst>
                </a:gridCol>
              </a:tblGrid>
              <a:tr h="1063690"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v"/>
                      </a:pPr>
                      <a:r>
                        <a:rPr lang="de-DE" sz="2000" dirty="0"/>
                        <a:t> Gebundene Ganztagsklasse</a:t>
                      </a:r>
                      <a:r>
                        <a:rPr lang="de-DE" sz="2000" baseline="0" dirty="0"/>
                        <a:t> </a:t>
                      </a:r>
                      <a:endParaRPr lang="de-DE" sz="2000" b="0" dirty="0"/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de-DE" sz="2000" b="0" dirty="0"/>
                        <a:t>Montag bis Donnerstag bis 15:30 Uhr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de-DE" sz="2000" b="0" dirty="0"/>
                        <a:t>schulisches Angebot für Freitag bis 16 Uhr</a:t>
                      </a: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endParaRPr lang="de-DE" sz="2000" b="0" dirty="0"/>
                    </a:p>
                    <a:p>
                      <a:pPr marL="342900" lvl="0" indent="-342900">
                        <a:buFont typeface="Wingdings" panose="05000000000000000000" pitchFamily="2" charset="2"/>
                        <a:buChar char="v"/>
                      </a:pPr>
                      <a:r>
                        <a:rPr lang="de-DE" sz="2000" dirty="0"/>
                        <a:t>Halbtagesklasse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de-DE" sz="2000" b="0" dirty="0"/>
                        <a:t>ohne Betreuung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de-DE" sz="2000" b="0" dirty="0"/>
                        <a:t>mit Betreuung von Montag bis Freitag durch die OGTS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395818"/>
                  </a:ext>
                </a:extLst>
              </a:tr>
            </a:tbl>
          </a:graphicData>
        </a:graphic>
      </p:graphicFrame>
      <p:sp>
        <p:nvSpPr>
          <p:cNvPr id="8" name="Titel 1"/>
          <p:cNvSpPr txBox="1">
            <a:spLocks/>
          </p:cNvSpPr>
          <p:nvPr/>
        </p:nvSpPr>
        <p:spPr>
          <a:xfrm>
            <a:off x="621792" y="146464"/>
            <a:ext cx="8229600" cy="1901411"/>
          </a:xfrm>
          <a:prstGeom prst="rect">
            <a:avLst/>
          </a:prstGeom>
          <a:solidFill>
            <a:srgbClr val="006600"/>
          </a:solidFill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2860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743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200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657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de-DE" dirty="0">
                <a:solidFill>
                  <a:schemeClr val="bg1"/>
                </a:solidFill>
                <a:latin typeface="Bayernfine" panose="02000500000000000000" pitchFamily="2" charset="0"/>
              </a:rPr>
              <a:t>Wichtige Entscheidungen</a:t>
            </a:r>
          </a:p>
          <a:p>
            <a:pPr>
              <a:lnSpc>
                <a:spcPct val="150000"/>
              </a:lnSpc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</a:rPr>
              <a:t>bis zur Schuleinschreibung im März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>
          <a:xfrm>
            <a:off x="1143665" y="5804791"/>
            <a:ext cx="3262429" cy="585216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342900" marR="0" indent="-342900" algn="l" defTabSz="457200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32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742950" marR="0" indent="-285750" algn="l" defTabSz="45720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1143000" marR="0" indent="-228600" algn="l" defTabSz="45720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6002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–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2057400" marR="0" indent="-228600" algn="l" defTabSz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 typeface="Arial" pitchFamily="2" charset="0"/>
              <a:buChar char="»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5146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9718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4290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886200" marR="0" indent="-22860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2" charset="0"/>
              <a:buChar char="•"/>
              <a:tabLst/>
              <a:defRPr lang="de-DE" sz="20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r>
              <a:rPr lang="de-DE" dirty="0"/>
              <a:t>Gastschulantrag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77495" y="2207953"/>
            <a:ext cx="731819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70C0"/>
                </a:solidFill>
              </a:rPr>
              <a:t>	Verschiebung				Rückstellung</a:t>
            </a:r>
          </a:p>
          <a:p>
            <a:endParaRPr lang="de-DE" sz="1200" dirty="0">
              <a:solidFill>
                <a:srgbClr val="0070C0"/>
              </a:solidFill>
            </a:endParaRPr>
          </a:p>
          <a:p>
            <a:r>
              <a:rPr lang="de-DE" sz="3200" dirty="0">
                <a:solidFill>
                  <a:srgbClr val="0070C0"/>
                </a:solidFill>
              </a:rPr>
              <a:t>					 Einschulung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447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10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>
          <a:xfrm>
            <a:off x="457200" y="274955"/>
            <a:ext cx="6977380" cy="1143000"/>
          </a:xfrm>
          <a:solidFill>
            <a:srgbClr val="006600"/>
          </a:solidFill>
        </p:spPr>
        <p:txBody>
          <a:bodyPr/>
          <a:lstStyle/>
          <a:p>
            <a:pPr>
              <a:defRPr lang="de-DE"/>
            </a:pPr>
            <a:r>
              <a:rPr lang="de-DE" dirty="0">
                <a:solidFill>
                  <a:schemeClr val="bg1"/>
                </a:solidFill>
                <a:latin typeface="Bayernfine" panose="02000500000000000000" pitchFamily="2" charset="0"/>
              </a:rPr>
              <a:t>Stundenplan 1. Klasse</a:t>
            </a:r>
          </a:p>
        </p:txBody>
      </p:sp>
      <p:pic>
        <p:nvPicPr>
          <p:cNvPr id="4" name="Bild 3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v/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vC0AANcAAACjNgAAswk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7434580" y="136525"/>
            <a:ext cx="1447165" cy="1440180"/>
          </a:xfrm>
          <a:prstGeom prst="rect">
            <a:avLst/>
          </a:prstGeom>
          <a:noFill/>
          <a:ln>
            <a:noFill/>
          </a:ln>
          <a:effectLst/>
        </p:spPr>
      </p:pic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798C1A1-FB6C-40B5-BA9B-5783F952B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899850"/>
              </p:ext>
            </p:extLst>
          </p:nvPr>
        </p:nvGraphicFramePr>
        <p:xfrm>
          <a:off x="666750" y="2136141"/>
          <a:ext cx="7810500" cy="3190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750">
                  <a:extLst>
                    <a:ext uri="{9D8B030D-6E8A-4147-A177-3AD203B41FA5}">
                      <a16:colId xmlns:a16="http://schemas.microsoft.com/office/drawing/2014/main" val="3135664866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328326254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1945766543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1792748673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3449695366"/>
                    </a:ext>
                  </a:extLst>
                </a:gridCol>
                <a:gridCol w="1301750">
                  <a:extLst>
                    <a:ext uri="{9D8B030D-6E8A-4147-A177-3AD203B41FA5}">
                      <a16:colId xmlns:a16="http://schemas.microsoft.com/office/drawing/2014/main" val="2601279886"/>
                    </a:ext>
                  </a:extLst>
                </a:gridCol>
              </a:tblGrid>
              <a:tr h="45753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Uhrzeit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Montag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Dienstag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Mittwoch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Donnerstag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Freitag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598526"/>
                  </a:ext>
                </a:extLst>
              </a:tr>
              <a:tr h="451272"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dirty="0"/>
                        <a:t>8.</a:t>
                      </a:r>
                      <a:r>
                        <a:rPr lang="de-DE" baseline="30000" dirty="0"/>
                        <a:t>00</a:t>
                      </a:r>
                      <a:r>
                        <a:rPr lang="de-DE" dirty="0"/>
                        <a:t> – 8.</a:t>
                      </a:r>
                      <a:r>
                        <a:rPr lang="de-DE" baseline="30000" dirty="0"/>
                        <a:t>45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123069"/>
                  </a:ext>
                </a:extLst>
              </a:tr>
              <a:tr h="45753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8.</a:t>
                      </a:r>
                      <a:r>
                        <a:rPr lang="de-DE" baseline="30000" dirty="0"/>
                        <a:t>45</a:t>
                      </a:r>
                      <a:r>
                        <a:rPr lang="de-DE" dirty="0"/>
                        <a:t> – 9.</a:t>
                      </a:r>
                      <a:r>
                        <a:rPr lang="de-DE" baseline="30000" dirty="0"/>
                        <a:t>30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800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300639"/>
                  </a:ext>
                </a:extLst>
              </a:tr>
              <a:tr h="45753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9.</a:t>
                      </a:r>
                      <a:r>
                        <a:rPr lang="de-DE" baseline="30000" dirty="0"/>
                        <a:t>30</a:t>
                      </a:r>
                      <a:r>
                        <a:rPr lang="de-DE" dirty="0"/>
                        <a:t> – 10.</a:t>
                      </a:r>
                      <a:r>
                        <a:rPr lang="de-DE" baseline="30000" dirty="0"/>
                        <a:t>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sz="1500" dirty="0"/>
                        <a:t>Religion/Ethik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81383"/>
                  </a:ext>
                </a:extLst>
              </a:tr>
              <a:tr h="45753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10.</a:t>
                      </a:r>
                      <a:r>
                        <a:rPr lang="de-DE" b="1" baseline="30000" dirty="0">
                          <a:solidFill>
                            <a:srgbClr val="0000FF"/>
                          </a:solidFill>
                        </a:rPr>
                        <a:t>15</a:t>
                      </a: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 – 10.</a:t>
                      </a:r>
                      <a:r>
                        <a:rPr lang="de-DE" b="1" baseline="30000" dirty="0">
                          <a:solidFill>
                            <a:srgbClr val="0000FF"/>
                          </a:solidFill>
                        </a:rPr>
                        <a:t>45</a:t>
                      </a:r>
                      <a:endParaRPr lang="de-DE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867990"/>
                  </a:ext>
                </a:extLst>
              </a:tr>
              <a:tr h="45753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10.</a:t>
                      </a:r>
                      <a:r>
                        <a:rPr lang="de-DE" baseline="30000" dirty="0"/>
                        <a:t>45</a:t>
                      </a:r>
                      <a:r>
                        <a:rPr lang="de-DE" dirty="0"/>
                        <a:t> – 11.</a:t>
                      </a:r>
                      <a:r>
                        <a:rPr lang="de-DE" baseline="30000" dirty="0"/>
                        <a:t>30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de-DE" sz="1500" dirty="0"/>
                        <a:t>Religion/Ethik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234475"/>
                  </a:ext>
                </a:extLst>
              </a:tr>
              <a:tr h="45127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11.</a:t>
                      </a:r>
                      <a:r>
                        <a:rPr lang="de-DE" baseline="30000" dirty="0"/>
                        <a:t>30</a:t>
                      </a:r>
                      <a:r>
                        <a:rPr lang="de-DE" dirty="0"/>
                        <a:t> – 12.</a:t>
                      </a:r>
                      <a:r>
                        <a:rPr lang="de-DE" baseline="30000" dirty="0"/>
                        <a:t>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816009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048CBA8D-7B57-4D55-9129-4ED16B3D12C0}"/>
              </a:ext>
            </a:extLst>
          </p:cNvPr>
          <p:cNvSpPr txBox="1"/>
          <p:nvPr/>
        </p:nvSpPr>
        <p:spPr>
          <a:xfrm>
            <a:off x="666750" y="5782956"/>
            <a:ext cx="781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GU: Grundlegender Unterricht, der die Fächer Deutsch, Mathematik, Heimat- und Sachunterricht, </a:t>
            </a:r>
            <a:br>
              <a:rPr lang="de-DE" sz="1400" dirty="0"/>
            </a:br>
            <a:r>
              <a:rPr lang="de-DE" sz="1400" dirty="0"/>
              <a:t>Werken und Gestalten, Musik sowie Kunst umfasst.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414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B3fgE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BsAQAAmgEAAAw0AADyBQAAEAAAACYAAAAIAAAAfXD///////8="/>
              </a:ext>
            </a:extLst>
          </p:cNvSpPr>
          <p:nvPr>
            <p:ph type="title"/>
          </p:nvPr>
        </p:nvSpPr>
        <p:spPr>
          <a:xfrm>
            <a:off x="231140" y="228077"/>
            <a:ext cx="8229600" cy="706120"/>
          </a:xfrm>
          <a:solidFill>
            <a:srgbClr val="7030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r>
              <a:rPr lang="de-DE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Gebundene Ganztagsschule</a:t>
            </a:r>
          </a:p>
        </p:txBody>
      </p:sp>
      <p:sp>
        <p:nvSpPr>
          <p:cNvPr id="7" name="Textfeld 6"/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980438"/>
            <a:ext cx="8209280" cy="93675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Ganztagsunterricht durch Lehrkräfte in rhythmisierter Form: Montag bis Donnerstag jeweils bis 15:30 Uhr &amp; Freitag bis 11:30 Uhr verpflichtend</a:t>
            </a:r>
          </a:p>
        </p:txBody>
      </p:sp>
      <p:grpSp>
        <p:nvGrpSpPr>
          <p:cNvPr id="9" name="Gruppieren 11">
            <a:extLst>
              <a:ext uri="{FF2B5EF4-FFF2-40B4-BE49-F238E27FC236}">
                <a16:creationId xmlns:a16="http://schemas.microsoft.com/office/drawing/2014/main" id="{96602C46-3F9B-4C06-A6FC-C69FAB34CA1F}"/>
              </a:ext>
            </a:extLst>
          </p:cNvPr>
          <p:cNvGrpSpPr>
            <a:extLst>
              <a:ext uri="smNativeData">
                <pr:smNativeData xmlns:pr="smNativeData" xmlns:p14="http://schemas.microsoft.com/office/powerpoint/2010/main" xmlns="" val="SMDATA_7_nLBNXhMAAAAlAAAAAQAAAA8BAAAAkAAAAEgAAACQAAAASAAAAAAAAAAAAAAAAAAAABcAAAAUAAAAAAAAAAAAAAD/fwAA/38AAAAAAAAJAAAABAAAAAMmU1gMAAAAEAAAAAAAAAAAAAAAAAAAAAAAAAAfAAAAVAAAAAAAAAAAAAAAAAAAAAAAAAAAAAAAAAAAAAAAAAAAAAAAAAAAAAAAAAAAAAAAAAAAAAAAAAAAAAAAAAAAAAAAAAAAAAAAAAAAAAAAAAAAAAAAAAAAACEAAAAYAAAAFAAAALsFAAC2IwAAYzEAAOopAAAQAAAAJgAAAAgAAAD/////AAAAAA=="/>
              </a:ext>
            </a:extLst>
          </p:cNvGrpSpPr>
          <p:nvPr/>
        </p:nvGrpSpPr>
        <p:grpSpPr>
          <a:xfrm>
            <a:off x="716392" y="5661025"/>
            <a:ext cx="7096760" cy="1008380"/>
            <a:chOff x="931545" y="5805170"/>
            <a:chExt cx="7096760" cy="1008380"/>
          </a:xfrm>
        </p:grpSpPr>
        <p:pic>
          <p:nvPicPr>
            <p:cNvPr id="10" name="Grafik 12">
              <a:extLst>
                <a:ext uri="{FF2B5EF4-FFF2-40B4-BE49-F238E27FC236}">
                  <a16:creationId xmlns:a16="http://schemas.microsoft.com/office/drawing/2014/main" id="{3E3BD1B0-2F88-413C-8B95-FEF14F05684C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CF/6M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uwUAALYjAAARDQAA6ikAAAAAAAAmAAAACAAAAP//////////"/>
                </a:ext>
              </a:extLst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1545" y="5805170"/>
              <a:ext cx="1192530" cy="100838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1" name="Grafik 13">
              <a:extLst>
                <a:ext uri="{FF2B5EF4-FFF2-40B4-BE49-F238E27FC236}">
                  <a16:creationId xmlns:a16="http://schemas.microsoft.com/office/drawing/2014/main" id="{14959DDA-CECD-4402-B62D-085AEFE8C53B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ORcAACckAACRHAAAeSkAAAAAAAAmAAAACAAAAP//////////"/>
                </a:ext>
              </a:extLst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75075" y="5876925"/>
              <a:ext cx="868680" cy="86487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2" name="Picture 2" descr="http://intranet/fileadmin/user_upload/vorlagen/allgemeine%20vorlagen/logo/stadt-wue-logo-2010-rgb.jpg">
              <a:extLst>
                <a:ext uri="{FF2B5EF4-FFF2-40B4-BE49-F238E27FC236}">
                  <a16:creationId xmlns:a16="http://schemas.microsoft.com/office/drawing/2014/main" id="{F8B7458F-AD92-4EAF-943A-556ADAA7FA57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GiQAALYjAABjMQAABykAAAAAAAAmAAAACAAAAP//////////"/>
                </a:ext>
              </a:extLst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68670" y="5805170"/>
              <a:ext cx="2159635" cy="864235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  <p:sp>
        <p:nvSpPr>
          <p:cNvPr id="8" name="Textfeld 6">
            <a:extLst>
              <a:ext uri="{FF2B5EF4-FFF2-40B4-BE49-F238E27FC236}">
                <a16:creationId xmlns:a16="http://schemas.microsoft.com/office/drawing/2014/main" id="{499B6FEB-3C7B-4C39-95AF-549F8154B5AB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1810401"/>
            <a:ext cx="8209280" cy="48269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Ausweitung des schulischen Angebots auf Freitag bis 16 Uhr</a:t>
            </a:r>
          </a:p>
        </p:txBody>
      </p:sp>
      <p:sp>
        <p:nvSpPr>
          <p:cNvPr id="13" name="Textfeld 6">
            <a:extLst>
              <a:ext uri="{FF2B5EF4-FFF2-40B4-BE49-F238E27FC236}">
                <a16:creationId xmlns:a16="http://schemas.microsoft.com/office/drawing/2014/main" id="{D0D92818-1A2B-4A15-862D-0955E3174F18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2316848"/>
            <a:ext cx="8209280" cy="82617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Lernzeiten als Bestandteil des rhythmisierten Unterrichtstages von Lehrkräften begleitet </a:t>
            </a:r>
            <a:r>
              <a:rPr lang="de-DE" sz="2000" dirty="0">
                <a:sym typeface="Wingdings" panose="05000000000000000000" pitchFamily="2" charset="2"/>
              </a:rPr>
              <a:t></a:t>
            </a:r>
            <a:r>
              <a:rPr lang="de-DE" sz="2000" dirty="0"/>
              <a:t> individuelle Förderung</a:t>
            </a:r>
          </a:p>
        </p:txBody>
      </p:sp>
      <p:sp>
        <p:nvSpPr>
          <p:cNvPr id="14" name="Textfeld 6">
            <a:extLst>
              <a:ext uri="{FF2B5EF4-FFF2-40B4-BE49-F238E27FC236}">
                <a16:creationId xmlns:a16="http://schemas.microsoft.com/office/drawing/2014/main" id="{DFB87188-8668-49D1-BAC8-C6884A4C439A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3120286"/>
            <a:ext cx="8209280" cy="5357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am Nachmittag unterstützt häufig eine weitere Kraft die Lehrkraft</a:t>
            </a:r>
          </a:p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endParaRPr lang="de-DE" sz="2000" dirty="0"/>
          </a:p>
        </p:txBody>
      </p:sp>
      <p:sp>
        <p:nvSpPr>
          <p:cNvPr id="15" name="Textfeld 6">
            <a:extLst>
              <a:ext uri="{FF2B5EF4-FFF2-40B4-BE49-F238E27FC236}">
                <a16:creationId xmlns:a16="http://schemas.microsoft.com/office/drawing/2014/main" id="{993E2E13-4B38-40BF-9A23-A36B2252807B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3538017"/>
            <a:ext cx="8209280" cy="5357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Spielzeit und Aktivitäten</a:t>
            </a:r>
          </a:p>
        </p:txBody>
      </p:sp>
      <p:sp>
        <p:nvSpPr>
          <p:cNvPr id="16" name="Textfeld 6">
            <a:extLst>
              <a:ext uri="{FF2B5EF4-FFF2-40B4-BE49-F238E27FC236}">
                <a16:creationId xmlns:a16="http://schemas.microsoft.com/office/drawing/2014/main" id="{E024D2E7-EEAE-448A-9033-6B5E6D99B13D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3946458"/>
            <a:ext cx="8209280" cy="5357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Montag bis Donnerstag: keine weiteren schriftlichen Hausaufgaben</a:t>
            </a:r>
          </a:p>
        </p:txBody>
      </p:sp>
      <p:sp>
        <p:nvSpPr>
          <p:cNvPr id="17" name="Textfeld 6">
            <a:extLst>
              <a:ext uri="{FF2B5EF4-FFF2-40B4-BE49-F238E27FC236}">
                <a16:creationId xmlns:a16="http://schemas.microsoft.com/office/drawing/2014/main" id="{E10A130B-AF5B-47FB-808E-F599484E05A1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4406419"/>
            <a:ext cx="8209280" cy="5357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Bewegungspausen vor bzw. nach dem Essen</a:t>
            </a:r>
          </a:p>
        </p:txBody>
      </p:sp>
      <p:sp>
        <p:nvSpPr>
          <p:cNvPr id="18" name="Textfeld 6">
            <a:extLst>
              <a:ext uri="{FF2B5EF4-FFF2-40B4-BE49-F238E27FC236}">
                <a16:creationId xmlns:a16="http://schemas.microsoft.com/office/drawing/2014/main" id="{4CF00212-1A87-4666-B8DA-8769E1BCB386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4858102"/>
            <a:ext cx="8209280" cy="5357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Mittagessen </a:t>
            </a:r>
            <a:r>
              <a:rPr lang="de-DE" sz="1600" dirty="0"/>
              <a:t>(kostenpflichtig!)</a:t>
            </a:r>
            <a:r>
              <a:rPr lang="de-DE" sz="2000" dirty="0"/>
              <a:t> im Klassenverband</a:t>
            </a:r>
          </a:p>
        </p:txBody>
      </p:sp>
      <p:sp>
        <p:nvSpPr>
          <p:cNvPr id="20" name="Textfeld 6">
            <a:extLst>
              <a:ext uri="{FF2B5EF4-FFF2-40B4-BE49-F238E27FC236}">
                <a16:creationId xmlns:a16="http://schemas.microsoft.com/office/drawing/2014/main" id="{C154A53A-0C57-4928-8A6D-B227B9BB418D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CAYAAAw0AAAAFAAAECAAACYAAAAIAAAA//////////8="/>
              </a:ext>
            </a:extLst>
          </p:cNvSpPr>
          <p:nvPr/>
        </p:nvSpPr>
        <p:spPr>
          <a:xfrm>
            <a:off x="362404" y="5341815"/>
            <a:ext cx="8209280" cy="5357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altLang="de-DE" sz="2000" dirty="0"/>
              <a:t>kostenfrei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05389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B3fgE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BsAQAAmgEAAAw0AADyBQAAEAAAACYAAAAIAAAAfXD///////8="/>
              </a:ext>
            </a:extLst>
          </p:cNvSpPr>
          <p:nvPr>
            <p:ph type="title"/>
          </p:nvPr>
        </p:nvSpPr>
        <p:spPr>
          <a:xfrm>
            <a:off x="390524" y="260350"/>
            <a:ext cx="8362951" cy="706120"/>
          </a:xfrm>
          <a:solidFill>
            <a:srgbClr val="7030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</a:rPr>
              <a:t>Gebundene Ganztagsschule</a:t>
            </a:r>
          </a:p>
        </p:txBody>
      </p:sp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2F7AA644-4C2F-4631-92EE-817FB15F2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912419"/>
              </p:ext>
            </p:extLst>
          </p:nvPr>
        </p:nvGraphicFramePr>
        <p:xfrm>
          <a:off x="390524" y="1160320"/>
          <a:ext cx="8362951" cy="453735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3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3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35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6158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de-DE" b="1">
                          <a:solidFill>
                            <a:srgbClr val="FFFFFF"/>
                          </a:solidFill>
                        </a:defRPr>
                      </a:pPr>
                      <a:r>
                        <a:rPr dirty="0"/>
                        <a:t>Uhrzeit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de-DE" b="1">
                          <a:solidFill>
                            <a:srgbClr val="FFFFFF"/>
                          </a:solidFill>
                        </a:defRPr>
                      </a:pPr>
                      <a:r>
                        <a:rPr dirty="0"/>
                        <a:t>Montag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de-DE" b="1">
                          <a:solidFill>
                            <a:srgbClr val="FFFFFF"/>
                          </a:solidFill>
                        </a:defRPr>
                      </a:pPr>
                      <a:r>
                        <a:rPr dirty="0"/>
                        <a:t>Dienstag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de-DE" b="1">
                          <a:solidFill>
                            <a:srgbClr val="FFFFFF"/>
                          </a:solidFill>
                        </a:defRPr>
                      </a:pPr>
                      <a:r>
                        <a:rPr dirty="0"/>
                        <a:t>Mittwoch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de-DE" b="1">
                          <a:solidFill>
                            <a:srgbClr val="FFFFFF"/>
                          </a:solidFill>
                        </a:defRPr>
                      </a:pPr>
                      <a:r>
                        <a:rPr dirty="0"/>
                        <a:t>Donnerstag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de-DE" b="1">
                          <a:solidFill>
                            <a:srgbClr val="FFFFFF"/>
                          </a:solidFill>
                        </a:defRPr>
                      </a:pPr>
                      <a:r>
                        <a:rPr dirty="0"/>
                        <a:t>Freitag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489805"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8.</a:t>
                      </a:r>
                      <a:r>
                        <a:rPr lang="de-DE" baseline="30000" dirty="0"/>
                        <a:t>00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8.</a:t>
                      </a:r>
                      <a:r>
                        <a:rPr lang="de-DE" baseline="30000" dirty="0"/>
                        <a:t>45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sz="1800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sz="1800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  <a:ext uri="smNativeData">
                    <pr:rowheight xmlns:pr="smNativeData" xmlns="" xmlns:p14="http://schemas.microsoft.com/office/powerpoint/2010/main" dt="1582149788" type="min" val="371475"/>
                  </a:ext>
                </a:extLst>
              </a:tr>
              <a:tr h="365936">
                <a:tc>
                  <a:txBody>
                    <a:bodyPr/>
                    <a:lstStyle/>
                    <a:p>
                      <a:pPr marL="0" marR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8.</a:t>
                      </a:r>
                      <a:r>
                        <a:rPr lang="de-DE" baseline="30000" dirty="0"/>
                        <a:t>45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9.</a:t>
                      </a:r>
                      <a:r>
                        <a:rPr lang="de-DE" baseline="30000" dirty="0"/>
                        <a:t>30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800" dirty="0"/>
                        <a:t>GU</a:t>
                      </a:r>
                      <a:endParaRPr lang="de-DE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418988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9.</a:t>
                      </a:r>
                      <a:r>
                        <a:rPr lang="de-DE" baseline="30000" dirty="0"/>
                        <a:t>30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10.</a:t>
                      </a:r>
                      <a:r>
                        <a:rPr lang="de-DE" baseline="30000" dirty="0"/>
                        <a:t>15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500" dirty="0"/>
                        <a:t>Religion / Ethik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591976"/>
                  </a:ext>
                </a:extLst>
              </a:tr>
              <a:tr h="416792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0000FF"/>
                          </a:solidFill>
                        </a:rPr>
                        <a:t>10.</a:t>
                      </a:r>
                      <a:r>
                        <a:rPr lang="de-DE" baseline="30000" dirty="0">
                          <a:solidFill>
                            <a:srgbClr val="0000FF"/>
                          </a:solidFill>
                        </a:rPr>
                        <a:t>15</a:t>
                      </a:r>
                      <a:r>
                        <a:rPr lang="de-DE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mr-IN" dirty="0">
                          <a:solidFill>
                            <a:srgbClr val="0000FF"/>
                          </a:solidFill>
                        </a:rPr>
                        <a:t>–</a:t>
                      </a:r>
                      <a:r>
                        <a:rPr lang="de-DE" dirty="0">
                          <a:solidFill>
                            <a:srgbClr val="0000FF"/>
                          </a:solidFill>
                        </a:rPr>
                        <a:t> 10.</a:t>
                      </a:r>
                      <a:r>
                        <a:rPr lang="de-DE" baseline="30000" dirty="0">
                          <a:solidFill>
                            <a:srgbClr val="0000FF"/>
                          </a:solidFill>
                        </a:rPr>
                        <a:t>45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P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A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S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E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10</a:t>
                      </a:r>
                      <a:r>
                        <a:rPr dirty="0"/>
                        <a:t>.</a:t>
                      </a:r>
                      <a:r>
                        <a:rPr lang="de-DE" baseline="30000" dirty="0"/>
                        <a:t>45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1</a:t>
                      </a:r>
                      <a:r>
                        <a:rPr lang="de-DE" dirty="0"/>
                        <a:t>1</a:t>
                      </a:r>
                      <a:r>
                        <a:rPr dirty="0"/>
                        <a:t>.</a:t>
                      </a:r>
                      <a:r>
                        <a:rPr lang="de-DE" baseline="30000" dirty="0"/>
                        <a:t>30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Sport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sz="1500" dirty="0"/>
                        <a:t>Religion / Ethik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326158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11.</a:t>
                      </a:r>
                      <a:r>
                        <a:rPr lang="de-DE" baseline="30000" dirty="0"/>
                        <a:t>30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12.</a:t>
                      </a:r>
                      <a:r>
                        <a:rPr lang="de-DE" baseline="30000" dirty="0"/>
                        <a:t>15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Sport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FF9900"/>
                          </a:solidFill>
                        </a:rPr>
                        <a:t>schulisches Angebot bis  16 Uhr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  <a:ext uri="smNativeData">
                    <pr:rowheight xmlns:pr="smNativeData" xmlns="" xmlns:p14="http://schemas.microsoft.com/office/powerpoint/2010/main" dt="1582149788" type="min" val="542290"/>
                  </a:ext>
                </a:extLst>
              </a:tr>
              <a:tr h="326158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0000FF"/>
                          </a:solidFill>
                        </a:rPr>
                        <a:t>12.</a:t>
                      </a:r>
                      <a:r>
                        <a:rPr lang="de-DE" baseline="30000" dirty="0">
                          <a:solidFill>
                            <a:srgbClr val="0000FF"/>
                          </a:solidFill>
                        </a:rPr>
                        <a:t>15</a:t>
                      </a:r>
                      <a:r>
                        <a:rPr lang="de-DE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mr-IN" dirty="0">
                          <a:solidFill>
                            <a:srgbClr val="0000FF"/>
                          </a:solidFill>
                        </a:rPr>
                        <a:t>–</a:t>
                      </a:r>
                      <a:r>
                        <a:rPr lang="de-DE" dirty="0">
                          <a:solidFill>
                            <a:srgbClr val="0000FF"/>
                          </a:solidFill>
                        </a:rPr>
                        <a:t> 13.</a:t>
                      </a:r>
                      <a:r>
                        <a:rPr lang="de-DE" baseline="30000" dirty="0">
                          <a:solidFill>
                            <a:srgbClr val="0000FF"/>
                          </a:solidFill>
                        </a:rPr>
                        <a:t>15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>
                          <a:solidFill>
                            <a:srgbClr val="0000FF"/>
                          </a:solidFill>
                        </a:rPr>
                        <a:t>Mittagessen mit Bewegungspause</a:t>
                      </a:r>
                      <a:endParaRPr lang="de-DE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0170" marR="90170" marT="45085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0170" marR="90170" marT="45085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0170" marR="90170" marT="45085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0170" marR="90170" marT="45085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endParaRPr lang="de-DE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0170" marR="90170" marT="45085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13.</a:t>
                      </a:r>
                      <a:r>
                        <a:rPr lang="de-DE" baseline="30000" dirty="0"/>
                        <a:t>15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14.</a:t>
                      </a:r>
                      <a:r>
                        <a:rPr lang="de-DE" baseline="30000" dirty="0"/>
                        <a:t>00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  <a:endParaRPr lang="de-DE" dirty="0"/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 err="1">
                          <a:solidFill>
                            <a:srgbClr val="FF9900"/>
                          </a:solidFill>
                        </a:rPr>
                        <a:t>KoGa</a:t>
                      </a:r>
                      <a:endParaRPr lang="de-DE" b="1" dirty="0">
                        <a:solidFill>
                          <a:srgbClr val="FF9900"/>
                        </a:solidFill>
                      </a:endParaRP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14.</a:t>
                      </a:r>
                      <a:r>
                        <a:rPr lang="de-DE" baseline="30000" dirty="0"/>
                        <a:t>00</a:t>
                      </a:r>
                      <a:r>
                        <a:rPr dirty="0"/>
                        <a:t> </a:t>
                      </a:r>
                      <a:r>
                        <a:rPr lang="mr-IN"/>
                        <a:t>–</a:t>
                      </a:r>
                      <a:r>
                        <a:rPr dirty="0"/>
                        <a:t> 14.</a:t>
                      </a:r>
                      <a:r>
                        <a:rPr lang="de-DE" baseline="30000" dirty="0"/>
                        <a:t>45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Schwimmen</a:t>
                      </a:r>
                      <a:endParaRPr dirty="0"/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 err="1">
                          <a:solidFill>
                            <a:srgbClr val="FF9900"/>
                          </a:solidFill>
                        </a:rPr>
                        <a:t>KoGa</a:t>
                      </a:r>
                      <a:endParaRPr lang="de-DE" b="1" dirty="0">
                        <a:solidFill>
                          <a:srgbClr val="FF9900"/>
                        </a:solidFill>
                      </a:endParaRP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  <a:tr h="326158">
                <a:tc>
                  <a:txBody>
                    <a:bodyPr/>
                    <a:lstStyle/>
                    <a:p>
                      <a:pPr marL="0" marR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dirty="0"/>
                        <a:t>14.</a:t>
                      </a:r>
                      <a:r>
                        <a:rPr lang="de-DE" baseline="30000" dirty="0"/>
                        <a:t>45</a:t>
                      </a:r>
                      <a:r>
                        <a:rPr dirty="0"/>
                        <a:t> </a:t>
                      </a:r>
                      <a:r>
                        <a:rPr lang="mr-IN" dirty="0"/>
                        <a:t>–</a:t>
                      </a:r>
                      <a:r>
                        <a:rPr dirty="0"/>
                        <a:t> 15.</a:t>
                      </a:r>
                      <a:r>
                        <a:rPr lang="de-DE" baseline="30000" dirty="0"/>
                        <a:t>30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/>
                        <a:t>GU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Schwimmen</a:t>
                      </a:r>
                      <a:endParaRPr lang="de-DE" dirty="0"/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bAG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buNone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FF</a:t>
                      </a: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de-DE">
                          <a:solidFill>
                            <a:srgbClr val="000000"/>
                          </a:solidFill>
                        </a:defRPr>
                      </a:pPr>
                      <a:r>
                        <a:rPr lang="de-DE" b="1" dirty="0" err="1">
                          <a:solidFill>
                            <a:srgbClr val="FF9900"/>
                          </a:solidFill>
                        </a:rPr>
                        <a:t>KoGa</a:t>
                      </a:r>
                      <a:endParaRPr lang="de-DE" b="1" dirty="0">
                        <a:solidFill>
                          <a:srgbClr val="FF9900"/>
                        </a:solidFill>
                      </a:endParaRPr>
                    </a:p>
                  </a:txBody>
                  <a:tcPr marL="90170" marR="90170" marT="45085" marB="45085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  <a:ext uri="smNativeData">
                    <pr:rowheight xmlns:pr="smNativeData" xmlns="" xmlns:p14="http://schemas.microsoft.com/office/powerpoint/2010/main" dt="1582149788" type="min" val="368300"/>
                  </a:ext>
                </a:extLst>
              </a:tr>
            </a:tbl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606B9735-EED3-420A-83E6-562A560559A4}"/>
              </a:ext>
            </a:extLst>
          </p:cNvPr>
          <p:cNvSpPr txBox="1"/>
          <p:nvPr/>
        </p:nvSpPr>
        <p:spPr>
          <a:xfrm>
            <a:off x="390524" y="5902335"/>
            <a:ext cx="8362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GU: Grundlegender Unterricht, der die Fächer Deutsch, Mathematik, Heimat- und Sachunterricht, </a:t>
            </a:r>
            <a:br>
              <a:rPr lang="de-DE" sz="1400" dirty="0"/>
            </a:br>
            <a:r>
              <a:rPr lang="de-DE" sz="1400" dirty="0"/>
              <a:t>Werken und Gestalten, Musik sowie Kunst umfasst. </a:t>
            </a:r>
          </a:p>
        </p:txBody>
      </p:sp>
    </p:spTree>
    <p:extLst>
      <p:ext uri="{BB962C8B-B14F-4D97-AF65-F5344CB8AC3E}">
        <p14:creationId xmlns:p14="http://schemas.microsoft.com/office/powerpoint/2010/main" val="3727139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12D23057-9BE5-42BA-B804-6959ACCD8CEA}"/>
              </a:ext>
            </a:extLst>
          </p:cNvPr>
          <p:cNvSpPr txBox="1">
            <a:spLocks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8ag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BsAQAAmgEAAAw0AADyBQAAEAAAACYAAAAIAAAAfXD///////8="/>
              </a:ext>
            </a:extLst>
          </p:cNvSpPr>
          <p:nvPr/>
        </p:nvSpPr>
        <p:spPr>
          <a:xfrm>
            <a:off x="457200" y="143679"/>
            <a:ext cx="8229600" cy="7061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2860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743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200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657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defRPr lang="de-DE"/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Offene Ganztagsschule</a:t>
            </a:r>
          </a:p>
        </p:txBody>
      </p:sp>
      <p:sp>
        <p:nvSpPr>
          <p:cNvPr id="8" name="Textfeld 6">
            <a:extLst>
              <a:ext uri="{FF2B5EF4-FFF2-40B4-BE49-F238E27FC236}">
                <a16:creationId xmlns:a16="http://schemas.microsoft.com/office/drawing/2014/main" id="{641F2F8B-5C74-4CAD-B75B-E3C9E0177C97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57200" y="933476"/>
            <a:ext cx="8209280" cy="78767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Montag bis Freitag nach dem Unterricht Betreuung in jahrgangs- und klassenübergreifenden Gruppen (Jahrgangsstufen 1+2)</a:t>
            </a:r>
          </a:p>
        </p:txBody>
      </p:sp>
      <p:grpSp>
        <p:nvGrpSpPr>
          <p:cNvPr id="9" name="Gruppieren 11">
            <a:extLst>
              <a:ext uri="{FF2B5EF4-FFF2-40B4-BE49-F238E27FC236}">
                <a16:creationId xmlns:a16="http://schemas.microsoft.com/office/drawing/2014/main" id="{96602C46-3F9B-4C06-A6FC-C69FAB34CA1F}"/>
              </a:ext>
            </a:extLst>
          </p:cNvPr>
          <p:cNvGrpSpPr>
            <a:extLst>
              <a:ext uri="smNativeData">
                <pr:smNativeData xmlns:pr="smNativeData" xmlns:p14="http://schemas.microsoft.com/office/powerpoint/2010/main" xmlns="" val="SMDATA_7_nLBNXhMAAAAlAAAAAQAAAA8BAAAAkAAAAEgAAACQAAAASAAAAAAAAAAAAAAAAAAAABcAAAAUAAAAAAAAAAAAAAD/fwAA/38AAAAAAAAJAAAABAAAAAMmU1gMAAAAEAAAAAAAAAAAAAAAAAAAAAAAAAAfAAAAVAAAAAAAAAAAAAAAAAAAAAAAAAAAAAAAAAAAAAAAAAAAAAAAAAAAAAAAAAAAAAAAAAAAAAAAAAAAAAAAAAAAAAAAAAAAAAAAAAAAAAAAAAAAAAAAAAAAACEAAAAYAAAAFAAAALsFAAC2IwAAYzEAAOopAAAQAAAAJgAAAAgAAAD/////AAAAAA=="/>
              </a:ext>
            </a:extLst>
          </p:cNvGrpSpPr>
          <p:nvPr/>
        </p:nvGrpSpPr>
        <p:grpSpPr>
          <a:xfrm>
            <a:off x="716392" y="5661025"/>
            <a:ext cx="7096760" cy="1008380"/>
            <a:chOff x="931545" y="5805170"/>
            <a:chExt cx="7096760" cy="1008380"/>
          </a:xfrm>
        </p:grpSpPr>
        <p:pic>
          <p:nvPicPr>
            <p:cNvPr id="10" name="Grafik 12">
              <a:extLst>
                <a:ext uri="{FF2B5EF4-FFF2-40B4-BE49-F238E27FC236}">
                  <a16:creationId xmlns:a16="http://schemas.microsoft.com/office/drawing/2014/main" id="{3E3BD1B0-2F88-413C-8B95-FEF14F05684C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CF/6M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uwUAALYjAAARDQAA6ikAAAAAAAAmAAAACAAAAP//////////"/>
                </a:ext>
              </a:extLst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1545" y="5805170"/>
              <a:ext cx="1192530" cy="100838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1" name="Grafik 13">
              <a:extLst>
                <a:ext uri="{FF2B5EF4-FFF2-40B4-BE49-F238E27FC236}">
                  <a16:creationId xmlns:a16="http://schemas.microsoft.com/office/drawing/2014/main" id="{14959DDA-CECD-4402-B62D-085AEFE8C53B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ORcAACckAACRHAAAeSkAAAAAAAAmAAAACAAAAP//////////"/>
                </a:ext>
              </a:extLst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75075" y="5876925"/>
              <a:ext cx="868680" cy="86487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2" name="Picture 2" descr="http://intranet/fileadmin/user_upload/vorlagen/allgemeine%20vorlagen/logo/stadt-wue-logo-2010-rgb.jpg">
              <a:extLst>
                <a:ext uri="{FF2B5EF4-FFF2-40B4-BE49-F238E27FC236}">
                  <a16:creationId xmlns:a16="http://schemas.microsoft.com/office/drawing/2014/main" id="{F8B7458F-AD92-4EAF-943A-556ADAA7FA57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GiQAALYjAABjMQAABykAAAAAAAAmAAAACAAAAP//////////"/>
                </a:ext>
              </a:extLst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68670" y="5805170"/>
              <a:ext cx="2159635" cy="864235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  <p:sp>
        <p:nvSpPr>
          <p:cNvPr id="14" name="Textfeld 6">
            <a:extLst>
              <a:ext uri="{FF2B5EF4-FFF2-40B4-BE49-F238E27FC236}">
                <a16:creationId xmlns:a16="http://schemas.microsoft.com/office/drawing/2014/main" id="{781BD950-73D8-498B-9EF3-8282CA0D48EB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36878" y="1809416"/>
            <a:ext cx="8316351" cy="4500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Abholzeiten um 14 oder 16 Uhr</a:t>
            </a:r>
          </a:p>
        </p:txBody>
      </p:sp>
      <p:sp>
        <p:nvSpPr>
          <p:cNvPr id="15" name="Textfeld 6">
            <a:extLst>
              <a:ext uri="{FF2B5EF4-FFF2-40B4-BE49-F238E27FC236}">
                <a16:creationId xmlns:a16="http://schemas.microsoft.com/office/drawing/2014/main" id="{ACD980DF-565A-4ECE-BC8F-33A79D51F959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36880" y="2287257"/>
            <a:ext cx="8209280" cy="39891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Möglichkeit nur einzelne Tage zu buchen </a:t>
            </a:r>
            <a:r>
              <a:rPr lang="de-DE" dirty="0"/>
              <a:t>(mind. 2 Tage 14 Uhr bzw. 16 Uhr)</a:t>
            </a:r>
            <a:endParaRPr lang="de-DE" sz="2000" dirty="0"/>
          </a:p>
        </p:txBody>
      </p:sp>
      <p:sp>
        <p:nvSpPr>
          <p:cNvPr id="16" name="Textfeld 6">
            <a:extLst>
              <a:ext uri="{FF2B5EF4-FFF2-40B4-BE49-F238E27FC236}">
                <a16:creationId xmlns:a16="http://schemas.microsoft.com/office/drawing/2014/main" id="{93E37E61-2396-4F71-A652-E54B8854ADB7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57200" y="2792514"/>
            <a:ext cx="8209280" cy="3634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indent="-342900">
              <a:lnSpc>
                <a:spcPct val="120000"/>
              </a:lnSpc>
              <a:buFont typeface="Arial" pitchFamily="2" charset="0"/>
              <a:buChar char="•"/>
              <a:defRPr lang="de-DE"/>
            </a:pPr>
            <a:r>
              <a:rPr lang="de-DE" sz="2000" dirty="0"/>
              <a:t>gemeinsames Mittagessen </a:t>
            </a:r>
            <a:r>
              <a:rPr lang="de-DE" sz="1600" dirty="0"/>
              <a:t>(kostenpflichtig!)</a:t>
            </a:r>
            <a:endParaRPr lang="de-DE" sz="2000" dirty="0"/>
          </a:p>
        </p:txBody>
      </p:sp>
      <p:sp>
        <p:nvSpPr>
          <p:cNvPr id="17" name="Textfeld 6">
            <a:extLst>
              <a:ext uri="{FF2B5EF4-FFF2-40B4-BE49-F238E27FC236}">
                <a16:creationId xmlns:a16="http://schemas.microsoft.com/office/drawing/2014/main" id="{93C1B435-025C-4AA5-A0CD-D9447D48E681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67360" y="3306802"/>
            <a:ext cx="8209280" cy="3634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Bewegungspausen</a:t>
            </a:r>
          </a:p>
        </p:txBody>
      </p:sp>
      <p:sp>
        <p:nvSpPr>
          <p:cNvPr id="18" name="Textfeld 6">
            <a:extLst>
              <a:ext uri="{FF2B5EF4-FFF2-40B4-BE49-F238E27FC236}">
                <a16:creationId xmlns:a16="http://schemas.microsoft.com/office/drawing/2014/main" id="{4228BCB4-0DDD-4107-8609-ED6E8E3ABF61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67360" y="3826049"/>
            <a:ext cx="8209280" cy="92170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Hausaufgaben zu festen Zeiten in einer ruhigen Atmosphäre in Gruppen mit Hilfestellung durch Betreuende; Überprüfen der Hausaufgaben auf Vollständigkeit; Kommunikation mit den Eltern über Hausaufgabenheft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9" name="Textfeld 6">
            <a:extLst>
              <a:ext uri="{FF2B5EF4-FFF2-40B4-BE49-F238E27FC236}">
                <a16:creationId xmlns:a16="http://schemas.microsoft.com/office/drawing/2014/main" id="{13373BB6-874C-4D88-A0CE-2B206AB4020A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90414" y="4877677"/>
            <a:ext cx="8209280" cy="6030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Spielzeit und Aktivitäten: Nutzen der räumlichen Möglichkeiten</a:t>
            </a:r>
          </a:p>
        </p:txBody>
      </p:sp>
      <p:sp>
        <p:nvSpPr>
          <p:cNvPr id="21" name="Textfeld 6">
            <a:extLst>
              <a:ext uri="{FF2B5EF4-FFF2-40B4-BE49-F238E27FC236}">
                <a16:creationId xmlns:a16="http://schemas.microsoft.com/office/drawing/2014/main" id="{94153266-4A4C-4D8D-B242-E211A80FC0D6}"/>
              </a:ext>
            </a:extLst>
          </p:cNvPr>
          <p:cNvSpPr>
            <a:extLst>
              <a:ext uri="smNativeData">
                <pr:smNativeData xmlns:pr="smNativeData" xmlns:p14="http://schemas.microsoft.com/office/powerpoint/2010/main" xmlns="" val="SMDATA_13_nLBNXh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AJ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MAQAA6wYAAAw0AAB7FgAAECAAACYAAAAIAAAA//////////8="/>
              </a:ext>
            </a:extLst>
          </p:cNvSpPr>
          <p:nvPr/>
        </p:nvSpPr>
        <p:spPr>
          <a:xfrm>
            <a:off x="490414" y="5301760"/>
            <a:ext cx="8209280" cy="6030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sz="2000" dirty="0"/>
              <a:t>kostenfrei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26910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  <p:bldP spid="16" grpId="0"/>
      <p:bldP spid="17" grpId="0"/>
      <p:bldP spid="18" grpId="0"/>
      <p:bldP spid="19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12D23057-9BE5-42BA-B804-6959ACCD8CEA}"/>
              </a:ext>
            </a:extLst>
          </p:cNvPr>
          <p:cNvSpPr txBox="1">
            <a:spLocks noChangeArrowheads="1"/>
            <a:extLst>
              <a:ext uri="smNativeData">
                <pr:smNativeData xmlns:pr="smNativeData" xmlns:p14="http://schemas.microsoft.com/office/powerpoint/2010/main" xmlns="" val="SMDATA_13_nLBNXhMAAAAlAAAAZAAAAA0AAAAAkAAAAEgAAACQAAAASAAAAAAAAAABAAAAAAAAAAEAAABQAAAAAAAAAAAA4D8AAAAAAADgPwAAAAAAAOA/AAAAAAAA4D8AAAAAAADgPwAAAAAAAOA/AAAAAAAA4D8AAAAAAADgPwAAAAAAAOA/AAAAAAAA4D8CAAAAjAAAAAEAAAAAAAAA8tz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8agMAAAAEAAAAAAAAAAAAAAAAAAAAAAAAAAeAAAAaAAAAAAAAAAAAAAAAAAAAAAAAAAAAAAAECcAABAnAAAAAAAAAAAAAAAAAAAAAAAAAAAAAAAAAAAAAAAAAAAAABQAAAAAAAAAwMD/AAAAAABkAAAAMgAAAAAAAABkAAAAAAAAAH9/fwAKAAAAHwAAAFQAAADy3NsA////AQAAAAAAAAAAAAAAAAAAAAAAAAAAAAAAAAAAAAAAAAAAAAAAAn9/fwDu7OEDzMzMAMDA/wB/f38AAAAAAAAAAAAAAAAAAAAAAAAAAAAhAAAAGAAAABQAAABsAQAAmgEAAAw0AADyBQAAEAAAACYAAAAIAAAAfXD///////8="/>
              </a:ext>
            </a:extLst>
          </p:cNvSpPr>
          <p:nvPr/>
        </p:nvSpPr>
        <p:spPr>
          <a:xfrm>
            <a:off x="285750" y="143679"/>
            <a:ext cx="8534400" cy="7061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44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1pPr>
            <a:lvl2pPr marL="4572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2pPr>
            <a:lvl3pPr marL="9144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3pPr>
            <a:lvl4pPr marL="13716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4pPr>
            <a:lvl5pPr marL="182880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5pPr>
            <a:lvl6pPr marL="22860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6pPr>
            <a:lvl7pPr marL="27432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7pPr>
            <a:lvl8pPr marL="32004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8pPr>
            <a:lvl9pPr marL="3657600" marR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800" b="0" i="0" u="none" strike="noStrike" kern="1" spc="0" baseline="0">
                <a:solidFill>
                  <a:schemeClr val="tx1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lvl9pPr>
          </a:lstStyle>
          <a:p>
            <a:pPr>
              <a:defRPr lang="de-DE"/>
            </a:pPr>
            <a:r>
              <a:rPr lang="de-DE" sz="3200" dirty="0">
                <a:solidFill>
                  <a:schemeClr val="bg1"/>
                </a:solidFill>
                <a:latin typeface="Bayernfine" panose="02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Offene Ganztagsschule: </a:t>
            </a:r>
            <a:r>
              <a:rPr lang="de-DE" altLang="de-DE" sz="3200" dirty="0">
                <a:solidFill>
                  <a:schemeClr val="bg1"/>
                </a:solidFill>
                <a:latin typeface="Bayernfine" panose="02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Buchungsvarianten</a:t>
            </a:r>
            <a:endParaRPr lang="de-DE" sz="3200" dirty="0">
              <a:solidFill>
                <a:schemeClr val="bg1"/>
              </a:solidFill>
              <a:latin typeface="Bayernfine" panose="02000500000000000000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" name="Gruppieren 11">
            <a:extLst>
              <a:ext uri="{FF2B5EF4-FFF2-40B4-BE49-F238E27FC236}">
                <a16:creationId xmlns:a16="http://schemas.microsoft.com/office/drawing/2014/main" id="{96602C46-3F9B-4C06-A6FC-C69FAB34CA1F}"/>
              </a:ext>
            </a:extLst>
          </p:cNvPr>
          <p:cNvGrpSpPr>
            <a:extLst>
              <a:ext uri="smNativeData">
                <pr:smNativeData xmlns:pr="smNativeData" xmlns:p14="http://schemas.microsoft.com/office/powerpoint/2010/main" xmlns="" val="SMDATA_7_nLBNXhMAAAAlAAAAAQAAAA8BAAAAkAAAAEgAAACQAAAASAAAAAAAAAAAAAAAAAAAABcAAAAUAAAAAAAAAAAAAAD/fwAA/38AAAAAAAAJAAAABAAAAAMmU1gMAAAAEAAAAAAAAAAAAAAAAAAAAAAAAAAfAAAAVAAAAAAAAAAAAAAAAAAAAAAAAAAAAAAAAAAAAAAAAAAAAAAAAAAAAAAAAAAAAAAAAAAAAAAAAAAAAAAAAAAAAAAAAAAAAAAAAAAAAAAAAAAAAAAAAAAAACEAAAAYAAAAFAAAALsFAAC2IwAAYzEAAOopAAAQAAAAJgAAAAgAAAD/////AAAAAA=="/>
              </a:ext>
            </a:extLst>
          </p:cNvGrpSpPr>
          <p:nvPr/>
        </p:nvGrpSpPr>
        <p:grpSpPr>
          <a:xfrm>
            <a:off x="716392" y="5661025"/>
            <a:ext cx="7096760" cy="1008380"/>
            <a:chOff x="931545" y="5805170"/>
            <a:chExt cx="7096760" cy="1008380"/>
          </a:xfrm>
        </p:grpSpPr>
        <p:pic>
          <p:nvPicPr>
            <p:cNvPr id="10" name="Grafik 12">
              <a:extLst>
                <a:ext uri="{FF2B5EF4-FFF2-40B4-BE49-F238E27FC236}">
                  <a16:creationId xmlns:a16="http://schemas.microsoft.com/office/drawing/2014/main" id="{3E3BD1B0-2F88-413C-8B95-FEF14F05684C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CF/6M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uwUAALYjAAARDQAA6ikAAAAAAAAmAAAACAAAAP//////////"/>
                </a:ext>
              </a:extLst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1545" y="5805170"/>
              <a:ext cx="1192530" cy="100838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1" name="Grafik 13">
              <a:extLst>
                <a:ext uri="{FF2B5EF4-FFF2-40B4-BE49-F238E27FC236}">
                  <a16:creationId xmlns:a16="http://schemas.microsoft.com/office/drawing/2014/main" id="{14959DDA-CECD-4402-B62D-085AEFE8C53B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ORcAACckAACRHAAAeSkAAAAAAAAmAAAACAAAAP//////////"/>
                </a:ext>
              </a:extLst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775075" y="5876925"/>
              <a:ext cx="868680" cy="86487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2" name="Picture 2" descr="http://intranet/fileadmin/user_upload/vorlagen/allgemeine%20vorlagen/logo/stadt-wue-logo-2010-rgb.jpg">
              <a:extLst>
                <a:ext uri="{FF2B5EF4-FFF2-40B4-BE49-F238E27FC236}">
                  <a16:creationId xmlns:a16="http://schemas.microsoft.com/office/drawing/2014/main" id="{F8B7458F-AD92-4EAF-943A-556ADAA7FA57}"/>
                </a:ext>
              </a:extLst>
            </p:cNvPr>
            <p:cNvPicPr>
              <a:picLocks noChangeAspect="1"/>
              <a:extLst>
                <a:ext uri="smNativeData">
                  <pr:smNativeData xmlns:pr="smNativeData" xmlns:p14="http://schemas.microsoft.com/office/powerpoint/2010/main" xmlns="" val="SMDATA_15_nLBNXh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GiQAALYjAABjMQAABykAAAAAAAAmAAAACAAAAP//////////"/>
                </a:ext>
              </a:extLst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68670" y="5805170"/>
              <a:ext cx="2159635" cy="864235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1F49EC1C-D103-407D-B474-0CBBFC220E01}"/>
              </a:ext>
            </a:extLst>
          </p:cNvPr>
          <p:cNvSpPr txBox="1">
            <a:spLocks/>
          </p:cNvSpPr>
          <p:nvPr/>
        </p:nvSpPr>
        <p:spPr bwMode="auto">
          <a:xfrm>
            <a:off x="1330849" y="1285796"/>
            <a:ext cx="2973707" cy="272530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de-DE" sz="2100" b="1" kern="0" dirty="0"/>
              <a:t>Kurzgruppe bis 14 Uhr</a:t>
            </a:r>
            <a:endParaRPr lang="de-DE" sz="2100" kern="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2 Tage in der Woche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3 Tage in der Woche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4 Tage in der Woche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5 Tage in der Woche</a:t>
            </a: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endParaRPr lang="de-DE" sz="1400" kern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DE" kern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DE" kern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334765A-5FE8-4ADE-9AC7-6F2F76BD25D5}"/>
              </a:ext>
            </a:extLst>
          </p:cNvPr>
          <p:cNvSpPr txBox="1">
            <a:spLocks/>
          </p:cNvSpPr>
          <p:nvPr/>
        </p:nvSpPr>
        <p:spPr bwMode="auto">
          <a:xfrm>
            <a:off x="1054621" y="4297450"/>
            <a:ext cx="7034757" cy="1174141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de-DE" sz="2100" b="1" kern="0" dirty="0"/>
              <a:t>Kombination Lang- und Kurzgruppe: </a:t>
            </a: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de-DE" sz="2000" kern="0" dirty="0"/>
              <a:t>mindestens 2 Tage in Lang- und mindestens 2 Tage in Kurzgruppe</a:t>
            </a:r>
            <a:endParaRPr lang="de-DE" sz="2800" kern="0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6A2239DD-9226-DDA8-E5D5-EE6B9276B040}"/>
              </a:ext>
            </a:extLst>
          </p:cNvPr>
          <p:cNvSpPr txBox="1">
            <a:spLocks/>
          </p:cNvSpPr>
          <p:nvPr/>
        </p:nvSpPr>
        <p:spPr bwMode="auto">
          <a:xfrm>
            <a:off x="4839445" y="1285796"/>
            <a:ext cx="2973707" cy="272530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de-DE" sz="2100" b="1" kern="0" dirty="0"/>
              <a:t>Langgruppe bis 16 Uhr</a:t>
            </a:r>
            <a:endParaRPr lang="de-DE" sz="2100" kern="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2 Tage in der Woche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3 Tage in der Woche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4 Tage in der Woche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Courier New" panose="02070309020205020404" pitchFamily="49" charset="0"/>
              <a:buChar char="o"/>
              <a:defRPr/>
            </a:pPr>
            <a:r>
              <a:rPr lang="de-DE" sz="2100" kern="0" dirty="0"/>
              <a:t>5 Tage in der Woche</a:t>
            </a:r>
            <a:endParaRPr lang="de-DE" kern="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DE" kern="0" dirty="0"/>
          </a:p>
        </p:txBody>
      </p:sp>
    </p:spTree>
    <p:extLst>
      <p:ext uri="{BB962C8B-B14F-4D97-AF65-F5344CB8AC3E}">
        <p14:creationId xmlns:p14="http://schemas.microsoft.com/office/powerpoint/2010/main" val="307257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55|57.3|4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41.7|23.3|24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6.1|7.2|26.7|137.3|49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"/>
</p:tagLst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919</Words>
  <Application>Microsoft Office PowerPoint</Application>
  <PresentationFormat>Bildschirmpräsentation (4:3)</PresentationFormat>
  <Paragraphs>300</Paragraphs>
  <Slides>15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Bayernfine</vt:lpstr>
      <vt:lpstr>Calibri</vt:lpstr>
      <vt:lpstr>Courier New</vt:lpstr>
      <vt:lpstr>Wingdings</vt:lpstr>
      <vt:lpstr>Presentation</vt:lpstr>
      <vt:lpstr>PowerPoint-Präsentation</vt:lpstr>
      <vt:lpstr>Einschulung 2026 </vt:lpstr>
      <vt:lpstr>Termine</vt:lpstr>
      <vt:lpstr>PowerPoint-Präsentation</vt:lpstr>
      <vt:lpstr>Stundenplan 1. Klasse</vt:lpstr>
      <vt:lpstr>Gebundene Ganztagsschule</vt:lpstr>
      <vt:lpstr>Gebundene Ganztagsschule</vt:lpstr>
      <vt:lpstr>PowerPoint-Präsentation</vt:lpstr>
      <vt:lpstr>PowerPoint-Präsentation</vt:lpstr>
      <vt:lpstr>Offene Ganztagsschule</vt:lpstr>
      <vt:lpstr>PowerPoint-Präsentation</vt:lpstr>
      <vt:lpstr>PowerPoint-Präsentation</vt:lpstr>
      <vt:lpstr>Kontakte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Einschulung 2019</dc:title>
  <dc:subject/>
  <dc:creator>Meike Gressel</dc:creator>
  <cp:keywords/>
  <dc:description/>
  <cp:lastModifiedBy>Karin Rapp</cp:lastModifiedBy>
  <cp:revision>103</cp:revision>
  <cp:lastPrinted>2026-03-04T10:04:28Z</cp:lastPrinted>
  <dcterms:created xsi:type="dcterms:W3CDTF">2019-02-03T20:35:35Z</dcterms:created>
  <dcterms:modified xsi:type="dcterms:W3CDTF">2026-03-04T10:06:05Z</dcterms:modified>
</cp:coreProperties>
</file>